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44"/>
  </p:notesMasterIdLst>
  <p:handoutMasterIdLst>
    <p:handoutMasterId r:id="rId45"/>
  </p:handoutMasterIdLst>
  <p:sldIdLst>
    <p:sldId id="269" r:id="rId3"/>
    <p:sldId id="305" r:id="rId4"/>
    <p:sldId id="306" r:id="rId5"/>
    <p:sldId id="310" r:id="rId6"/>
    <p:sldId id="314" r:id="rId7"/>
    <p:sldId id="307" r:id="rId8"/>
    <p:sldId id="317" r:id="rId9"/>
    <p:sldId id="319" r:id="rId10"/>
    <p:sldId id="322" r:id="rId11"/>
    <p:sldId id="339" r:id="rId12"/>
    <p:sldId id="337" r:id="rId13"/>
    <p:sldId id="338" r:id="rId14"/>
    <p:sldId id="344" r:id="rId15"/>
    <p:sldId id="340" r:id="rId16"/>
    <p:sldId id="346" r:id="rId17"/>
    <p:sldId id="347" r:id="rId18"/>
    <p:sldId id="348" r:id="rId19"/>
    <p:sldId id="341" r:id="rId20"/>
    <p:sldId id="350" r:id="rId21"/>
    <p:sldId id="351" r:id="rId22"/>
    <p:sldId id="345" r:id="rId23"/>
    <p:sldId id="349" r:id="rId24"/>
    <p:sldId id="342" r:id="rId25"/>
    <p:sldId id="343" r:id="rId26"/>
    <p:sldId id="312" r:id="rId27"/>
    <p:sldId id="311" r:id="rId28"/>
    <p:sldId id="308" r:id="rId29"/>
    <p:sldId id="324" r:id="rId30"/>
    <p:sldId id="326" r:id="rId31"/>
    <p:sldId id="327" r:id="rId32"/>
    <p:sldId id="325" r:id="rId33"/>
    <p:sldId id="328" r:id="rId34"/>
    <p:sldId id="313" r:id="rId35"/>
    <p:sldId id="329" r:id="rId36"/>
    <p:sldId id="332" r:id="rId37"/>
    <p:sldId id="335" r:id="rId38"/>
    <p:sldId id="333" r:id="rId39"/>
    <p:sldId id="331" r:id="rId40"/>
    <p:sldId id="336" r:id="rId41"/>
    <p:sldId id="334" r:id="rId42"/>
    <p:sldId id="27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ECB"/>
    <a:srgbClr val="3A72A4"/>
    <a:srgbClr val="5199DA"/>
    <a:srgbClr val="417FB6"/>
    <a:srgbClr val="30608B"/>
    <a:srgbClr val="2E75B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0" autoAdjust="0"/>
    <p:restoredTop sz="95897" autoAdjust="0"/>
  </p:normalViewPr>
  <p:slideViewPr>
    <p:cSldViewPr snapToGrid="0">
      <p:cViewPr varScale="1">
        <p:scale>
          <a:sx n="57" d="100"/>
          <a:sy n="57" d="100"/>
        </p:scale>
        <p:origin x="48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https://www.electronicdesign.com/technologies/embedded-revolution/article/21132412/cryptographic-implementations-hardware-vs-software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874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bench.cr.yp.to/supercop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양자컴퓨터 </a:t>
            </a:r>
            <a:r>
              <a:rPr lang="en-US" altLang="ko-KR" smtClean="0"/>
              <a:t>&amp; </a:t>
            </a:r>
            <a:br>
              <a:rPr lang="en-US" altLang="ko-KR" smtClean="0"/>
            </a:br>
            <a:r>
              <a:rPr lang="ko-KR" altLang="en-US" smtClean="0"/>
              <a:t>임베디드 구현 특강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서화정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현대 암호의 위기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b="1" smtClean="0"/>
                  <a:t>그루버</a:t>
                </a:r>
                <a:r>
                  <a:rPr lang="en-US" altLang="ko-KR" b="1" smtClean="0"/>
                  <a:t> </a:t>
                </a:r>
                <a:r>
                  <a:rPr lang="ko-KR" altLang="en-US" b="1"/>
                  <a:t>알고리즘</a:t>
                </a:r>
                <a:endParaRPr lang="en-US" altLang="ko-KR" b="1"/>
              </a:p>
              <a:p>
                <a:pPr lvl="1"/>
                <a:r>
                  <a:rPr lang="ko-KR" altLang="en-US" b="1"/>
                  <a:t>주어진 함수의 특정 출력값에 대응되는 입력값을 찾아내는 </a:t>
                </a:r>
                <a:r>
                  <a:rPr lang="ko-KR" altLang="en-US" b="1"/>
                  <a:t>알고리즘</a:t>
                </a:r>
                <a:endParaRPr lang="en-US" altLang="ko-KR" b="1"/>
              </a:p>
              <a:p>
                <a:pPr lvl="2"/>
                <a:r>
                  <a:rPr lang="ko-KR" altLang="en-US"/>
                  <a:t>정렬되지 </a:t>
                </a:r>
                <a:r>
                  <a:rPr lang="ko-KR" altLang="en-US" dirty="0"/>
                  <a:t>않은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크기 셋에 대한 검색 복잡도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b="1"/>
              </a:p>
              <a:p>
                <a:endParaRPr lang="en-US" altLang="ko-KR" b="1"/>
              </a:p>
              <a:p>
                <a:pPr lvl="1"/>
                <a:r>
                  <a:rPr lang="ko-KR" altLang="en-US" b="1"/>
                  <a:t>대칭키 암호화 알고리즘에 영향</a:t>
                </a:r>
                <a:endParaRPr lang="en-US" altLang="ko-KR" b="1"/>
              </a:p>
              <a:p>
                <a:pPr lvl="2"/>
                <a:r>
                  <a:rPr lang="ko-KR" altLang="en-US"/>
                  <a:t>보안강도가 현재의 약 절반으로 수렴</a:t>
                </a:r>
                <a:endParaRPr lang="en-US" altLang="ko-KR"/>
              </a:p>
              <a:p>
                <a:pPr lvl="2"/>
                <a:r>
                  <a:rPr lang="ko-KR" altLang="en-US" b="1">
                    <a:solidFill>
                      <a:srgbClr val="FF0000"/>
                    </a:solidFill>
                  </a:rPr>
                  <a:t>키 길이를 </a:t>
                </a:r>
                <a:r>
                  <a:rPr lang="en-US" altLang="ko-KR" b="1">
                    <a:solidFill>
                      <a:srgbClr val="FF0000"/>
                    </a:solidFill>
                  </a:rPr>
                  <a:t>2</a:t>
                </a:r>
                <a:r>
                  <a:rPr lang="ko-KR" altLang="en-US" b="1">
                    <a:solidFill>
                      <a:srgbClr val="FF0000"/>
                    </a:solidFill>
                  </a:rPr>
                  <a:t>배로 증가 </a:t>
                </a:r>
                <a:r>
                  <a:rPr lang="ko-KR" altLang="en-US"/>
                  <a:t>시 임시적으로 해결 가능</a:t>
                </a:r>
              </a:p>
              <a:p>
                <a:endParaRPr lang="en-US" altLang="ko-KR"/>
              </a:p>
              <a:p>
                <a:r>
                  <a:rPr lang="ko-KR" altLang="en-US" b="1" smtClean="0"/>
                  <a:t>대칭키와 </a:t>
                </a:r>
                <a:r>
                  <a:rPr lang="en-US" altLang="ko-KR" b="1" smtClean="0"/>
                  <a:t>PQC</a:t>
                </a:r>
                <a:r>
                  <a:rPr lang="ko-KR" altLang="en-US" b="1" smtClean="0"/>
                  <a:t>의 안전성</a:t>
                </a:r>
                <a:endParaRPr lang="ko-KR" altLang="en-US" b="1"/>
              </a:p>
              <a:p>
                <a:pPr lvl="1"/>
                <a:r>
                  <a:rPr lang="ko-KR" altLang="en-US" smtClean="0"/>
                  <a:t>그루버를 통한 퀀텀 공격이 연구가 지속적으로 수행</a:t>
                </a:r>
                <a:endParaRPr lang="en-US" altLang="ko-KR" smtClean="0"/>
              </a:p>
              <a:p>
                <a:pPr lvl="1"/>
                <a:r>
                  <a:rPr lang="ko-KR" altLang="en-US" smtClean="0"/>
                  <a:t>그루버 적용을 위해 양자 회로로 암호화 구현 필요</a:t>
                </a:r>
                <a:endParaRPr lang="en-US" altLang="ko-KR" smtClean="0"/>
              </a:p>
              <a:p>
                <a:pPr lvl="1"/>
                <a:r>
                  <a:rPr lang="en-US" altLang="ko-KR" smtClean="0"/>
                  <a:t>2015</a:t>
                </a:r>
                <a:r>
                  <a:rPr lang="ko-KR" altLang="en-US" smtClean="0"/>
                  <a:t>년 </a:t>
                </a:r>
                <a:r>
                  <a:rPr lang="en-US" altLang="ko-KR" smtClean="0"/>
                  <a:t>AES </a:t>
                </a:r>
                <a:r>
                  <a:rPr lang="ko-KR" altLang="en-US" smtClean="0"/>
                  <a:t>양자 회로 구현을 시작으로 점차 </a:t>
                </a:r>
                <a:r>
                  <a:rPr lang="en-US" altLang="ko-KR" smtClean="0"/>
                  <a:t>PQC</a:t>
                </a:r>
                <a:r>
                  <a:rPr lang="ko-KR" altLang="en-US" smtClean="0"/>
                  <a:t>로 연구가 확장되고 있음</a:t>
                </a:r>
                <a:endParaRPr lang="ko-KR" altLang="en-US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65" t="-2048" b="-2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86" y="2496130"/>
            <a:ext cx="4765985" cy="16536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573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양자 회로 프로그래밍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err="1"/>
              <a:t>ProjectQ</a:t>
            </a:r>
            <a:endParaRPr lang="en-US" altLang="ko-KR" b="1" dirty="0"/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프로그래밍 언어를 통해 양자 회로 구성</a:t>
            </a:r>
            <a:endParaRPr lang="en-US" altLang="ko-KR" dirty="0"/>
          </a:p>
          <a:p>
            <a:pPr lvl="1"/>
            <a:r>
              <a:rPr lang="ko-KR" altLang="en-US" dirty="0"/>
              <a:t>시뮬레이터 혹은 실제 </a:t>
            </a:r>
            <a:r>
              <a:rPr lang="en-US" altLang="ko-KR" dirty="0"/>
              <a:t>IBM </a:t>
            </a:r>
            <a:r>
              <a:rPr lang="ko-KR" altLang="en-US" dirty="0"/>
              <a:t>양자 장비를 통해 실행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 err="1"/>
              <a:t>Qiskit</a:t>
            </a:r>
            <a:endParaRPr lang="en-US" altLang="ko-KR" b="1" dirty="0"/>
          </a:p>
          <a:p>
            <a:pPr lvl="1"/>
            <a:r>
              <a:rPr lang="en-US" altLang="ko-KR" dirty="0"/>
              <a:t>IBM</a:t>
            </a:r>
            <a:r>
              <a:rPr lang="ko-KR" altLang="en-US" dirty="0"/>
              <a:t>에 의해 개발된 오픈 소스 프로젝트</a:t>
            </a:r>
            <a:endParaRPr lang="en-US" altLang="ko-KR" dirty="0"/>
          </a:p>
          <a:p>
            <a:pPr lvl="1"/>
            <a:r>
              <a:rPr lang="en-US" altLang="ko-KR" dirty="0"/>
              <a:t>Python, Swift </a:t>
            </a:r>
            <a:r>
              <a:rPr lang="ko-KR" altLang="en-US" dirty="0"/>
              <a:t>혹은 </a:t>
            </a:r>
            <a:r>
              <a:rPr lang="en-US" altLang="ko-KR" dirty="0"/>
              <a:t>Java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en-US" altLang="ko-KR" dirty="0" err="1"/>
              <a:t>OpenQASM</a:t>
            </a:r>
            <a:r>
              <a:rPr lang="ko-KR" altLang="en-US" dirty="0"/>
              <a:t>에 기반하고 있음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/>
              <a:t>Q#</a:t>
            </a:r>
          </a:p>
          <a:p>
            <a:pPr lvl="1"/>
            <a:r>
              <a:rPr lang="ko-KR" altLang="en-US" dirty="0"/>
              <a:t>마이크로 소프트에 의해 제작된 양자 개발 툴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smtClean="0"/>
              <a:t>국내</a:t>
            </a:r>
            <a:endParaRPr lang="en-US" altLang="ko-KR" b="1" dirty="0"/>
          </a:p>
          <a:p>
            <a:pPr lvl="1"/>
            <a:r>
              <a:rPr lang="en-US" altLang="ko-KR" b="1" smtClean="0"/>
              <a:t>ETRI &lt;Q|Crypton&gt;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893" y="1052164"/>
            <a:ext cx="3690107" cy="31929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893" y="4427773"/>
            <a:ext cx="3114418" cy="24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9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양자 회로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양자 회로의 핵심 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631754"/>
            <a:ext cx="10344150" cy="2581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5921" y="4210978"/>
            <a:ext cx="279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CNOT </a:t>
            </a:r>
            <a:r>
              <a:rPr lang="ko-KR" altLang="en-US"/>
              <a:t>게이트</a:t>
            </a:r>
            <a:r>
              <a:rPr lang="en-US" altLang="ko-KR"/>
              <a:t>: XOR </a:t>
            </a:r>
            <a:r>
              <a:rPr lang="ko-KR" altLang="en-US"/>
              <a:t>연산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8808" y="4210978"/>
            <a:ext cx="358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Toffoli </a:t>
            </a:r>
            <a:r>
              <a:rPr lang="ko-KR" altLang="en-US"/>
              <a:t>게이트</a:t>
            </a:r>
            <a:r>
              <a:rPr lang="en-US" altLang="ko-KR"/>
              <a:t>: AND </a:t>
            </a:r>
            <a:r>
              <a:rPr lang="ko-KR" altLang="en-US"/>
              <a:t>연산 </a:t>
            </a:r>
            <a:r>
              <a:rPr lang="en-US" altLang="ko-KR"/>
              <a:t>(</a:t>
            </a:r>
            <a:r>
              <a:rPr lang="ko-KR" altLang="en-US"/>
              <a:t>곱셈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026" name="Picture 2" descr="https://upload.wikimedia.org/wikipedia/commons/thumb/e/ef/Qcircuit_ToffolifromCNOT.svg/2560px-Qcircuit_ToffolifromCNOT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96" y="4764553"/>
            <a:ext cx="5466879" cy="162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89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AES </a:t>
            </a:r>
            <a:r>
              <a:rPr lang="ko-KR" altLang="en-US" smtClean="0"/>
              <a:t>블록 암호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mtClean="0"/>
              <a:t>1998</a:t>
            </a:r>
            <a:r>
              <a:rPr lang="ko-KR" altLang="en-US" smtClean="0"/>
              <a:t>년도 개발된 블록 암호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SPN </a:t>
            </a:r>
            <a:r>
              <a:rPr lang="ko-KR" altLang="en-US" smtClean="0"/>
              <a:t>구조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128, 192, 256-</a:t>
            </a:r>
            <a:r>
              <a:rPr lang="ko-KR" altLang="en-US" smtClean="0"/>
              <a:t>비트 키 길이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128-</a:t>
            </a:r>
            <a:r>
              <a:rPr lang="ko-KR" altLang="en-US" smtClean="0"/>
              <a:t>비트 블록 길이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776" y="1010694"/>
            <a:ext cx="6270709" cy="534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7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Grover on AES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/>
              <a:t>AddRoundKey</a:t>
            </a:r>
            <a:r>
              <a:rPr lang="en-US" altLang="ko-KR" b="1" dirty="0"/>
              <a:t>/</a:t>
            </a:r>
            <a:r>
              <a:rPr lang="en-US" altLang="ko-KR" b="1" dirty="0" err="1"/>
              <a:t>MixColumns</a:t>
            </a:r>
            <a:endParaRPr lang="en-US" altLang="ko-KR" b="1" dirty="0"/>
          </a:p>
          <a:p>
            <a:pPr lvl="1"/>
            <a:r>
              <a:rPr lang="en-US" altLang="ko-KR" dirty="0"/>
              <a:t>XOR </a:t>
            </a:r>
            <a:r>
              <a:rPr lang="ko-KR" altLang="en-US" dirty="0"/>
              <a:t>연산자로 구현 </a:t>
            </a:r>
            <a:r>
              <a:rPr lang="en-US" altLang="ko-KR" dirty="0"/>
              <a:t>(=CNOT)</a:t>
            </a:r>
          </a:p>
          <a:p>
            <a:pPr lvl="1"/>
            <a:endParaRPr lang="en-US" altLang="ko-KR" dirty="0"/>
          </a:p>
        </p:txBody>
      </p:sp>
      <p:pic>
        <p:nvPicPr>
          <p:cNvPr id="2050" name="Picture 2" descr="https://upload.wikimedia.org/wikipedia/commons/thumb/a/ad/AES-AddRoundKey.svg/1280px-AES-AddRoundK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2103588"/>
            <a:ext cx="5277701" cy="410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7/76/AES-MixColumns.svg/1280px-AES-MixColumn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403" y="2704698"/>
            <a:ext cx="5467273" cy="29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97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Grover on AES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smtClean="0"/>
              <a:t>ShiftRows</a:t>
            </a:r>
            <a:endParaRPr lang="en-US" altLang="ko-KR" b="1" dirty="0"/>
          </a:p>
          <a:p>
            <a:pPr lvl="1"/>
            <a:r>
              <a:rPr lang="ko-KR" altLang="en-US" dirty="0" err="1"/>
              <a:t>큐빗</a:t>
            </a:r>
            <a:r>
              <a:rPr lang="ko-KR" altLang="en-US" dirty="0"/>
              <a:t> 간 </a:t>
            </a:r>
            <a:r>
              <a:rPr lang="ko-KR" altLang="en-US"/>
              <a:t>연결을 </a:t>
            </a:r>
            <a:r>
              <a:rPr lang="ko-KR" altLang="en-US" smtClean="0"/>
              <a:t>조정</a:t>
            </a:r>
            <a:endParaRPr lang="ko-KR" altLang="en-US" dirty="0"/>
          </a:p>
        </p:txBody>
      </p:sp>
      <p:pic>
        <p:nvPicPr>
          <p:cNvPr id="1026" name="Picture 2" descr="https://upload.wikimedia.org/wikipedia/commons/thumb/6/66/AES-ShiftRows.svg/1280px-AES-ShiftRow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98" y="2385266"/>
            <a:ext cx="10329204" cy="38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630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Grover on AES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altLang="ko-KR" b="1" smtClean="0"/>
                  <a:t>SubBytes </a:t>
                </a:r>
                <a:endParaRPr lang="en-US" altLang="ko-KR" b="1" dirty="0"/>
              </a:p>
              <a:p>
                <a:pPr lvl="1"/>
                <a:r>
                  <a:rPr lang="en-US" altLang="ko-KR" dirty="0"/>
                  <a:t>Itoh-</a:t>
                </a:r>
                <a:r>
                  <a:rPr lang="en-US" altLang="ko-KR" dirty="0" err="1"/>
                  <a:t>Tsujii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곱셈기</a:t>
                </a:r>
                <a:r>
                  <a:rPr lang="ko-KR" altLang="en-US" dirty="0"/>
                  <a:t> 활용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254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∝∙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∝∙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∙(∝∙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최신 구현에서는 </a:t>
                </a:r>
                <a:r>
                  <a:rPr lang="ko-KR" altLang="en-US" dirty="0" err="1"/>
                  <a:t>비트슬라이싱</a:t>
                </a:r>
                <a:r>
                  <a:rPr lang="ko-KR" altLang="en-US" dirty="0"/>
                  <a:t> 기법으로 성능 향상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ko-KR" altLang="en-US" dirty="0">
                    <a:sym typeface="Wingdings" pitchFamily="2" charset="2"/>
                  </a:rPr>
                  <a:t> 이 경우 곱셈 연산을 </a:t>
                </a:r>
                <a:r>
                  <a:rPr lang="ko-KR" altLang="en-US" dirty="0" err="1">
                    <a:sym typeface="Wingdings" pitchFamily="2" charset="2"/>
                  </a:rPr>
                  <a:t>비트단위</a:t>
                </a:r>
                <a:r>
                  <a:rPr lang="ko-KR" altLang="en-US" dirty="0">
                    <a:sym typeface="Wingdings" pitchFamily="2" charset="2"/>
                  </a:rPr>
                  <a:t> 논리 연산으로 대체 가능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65" t="-2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682" y="3121235"/>
            <a:ext cx="5836318" cy="3271680"/>
          </a:xfrm>
          <a:prstGeom prst="rect">
            <a:avLst/>
          </a:prstGeom>
        </p:spPr>
      </p:pic>
      <p:pic>
        <p:nvPicPr>
          <p:cNvPr id="3074" name="Picture 2" descr="AES-SubBytes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3" y="3203346"/>
            <a:ext cx="5796538" cy="30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39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Grover on AES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/>
              <a:t>SubBytes </a:t>
            </a:r>
          </a:p>
          <a:p>
            <a:pPr lvl="1"/>
            <a:r>
              <a:rPr lang="ko-KR" altLang="en-US" smtClean="0"/>
              <a:t>바이너리 필드 상에서의 곱셈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05401" y="1724954"/>
            <a:ext cx="10002296" cy="4154194"/>
            <a:chOff x="780933" y="1914525"/>
            <a:chExt cx="10782882" cy="44783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933" y="2220965"/>
              <a:ext cx="5076825" cy="41719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2428" y="1914525"/>
              <a:ext cx="5051387" cy="438954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246093" y="5879148"/>
            <a:ext cx="390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Reversible </a:t>
            </a:r>
            <a:r>
              <a:rPr lang="en-US" altLang="ko-KR"/>
              <a:t>Karatsuba </a:t>
            </a:r>
            <a:r>
              <a:rPr lang="en-US" altLang="ko-KR" smtClean="0"/>
              <a:t>multiplication 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401" y="5879148"/>
            <a:ext cx="443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Non-reversible </a:t>
            </a:r>
            <a:r>
              <a:rPr lang="en-US" altLang="ko-KR"/>
              <a:t>Karatsuba </a:t>
            </a:r>
            <a:r>
              <a:rPr lang="en-US" altLang="ko-KR" smtClean="0"/>
              <a:t>multiplication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1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Grover on AES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012786"/>
            <a:ext cx="11369675" cy="5057775"/>
          </a:xfrm>
        </p:spPr>
        <p:txBody>
          <a:bodyPr/>
          <a:lstStyle/>
          <a:p>
            <a:r>
              <a:rPr lang="en-US" altLang="ko-KR"/>
              <a:t>Round 4, 7, 9</a:t>
            </a:r>
            <a:r>
              <a:rPr lang="ko-KR" altLang="en-US"/>
              <a:t>에 대한 리버서블 구현이 불가능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0D9B44-DA89-D44E-9CC1-1A761EAFB0E0}"/>
              </a:ext>
            </a:extLst>
          </p:cNvPr>
          <p:cNvGrpSpPr/>
          <p:nvPr/>
        </p:nvGrpSpPr>
        <p:grpSpPr>
          <a:xfrm>
            <a:off x="731783" y="1441090"/>
            <a:ext cx="10610886" cy="4931860"/>
            <a:chOff x="125608" y="1441089"/>
            <a:chExt cx="11654472" cy="5416911"/>
          </a:xfrm>
        </p:grpSpPr>
        <p:grpSp>
          <p:nvGrpSpPr>
            <p:cNvPr id="9" name="그룹 8"/>
            <p:cNvGrpSpPr/>
            <p:nvPr/>
          </p:nvGrpSpPr>
          <p:grpSpPr>
            <a:xfrm>
              <a:off x="1756611" y="1441089"/>
              <a:ext cx="7784432" cy="3542462"/>
              <a:chOff x="0" y="2233863"/>
              <a:chExt cx="8738076" cy="397643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233863"/>
                <a:ext cx="8738076" cy="3976437"/>
              </a:xfrm>
              <a:prstGeom prst="rect">
                <a:avLst/>
              </a:prstGeom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7212322" y="3319463"/>
                <a:ext cx="457200" cy="1028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393286" y="4222081"/>
                <a:ext cx="457200" cy="1028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732564" y="5133473"/>
                <a:ext cx="457200" cy="1028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608" y="4983551"/>
              <a:ext cx="4783687" cy="187444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2048" y="4983551"/>
              <a:ext cx="6538032" cy="1657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688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Grover on Korean Block Cipher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smtClean="0"/>
              <a:t>ARX </a:t>
            </a:r>
            <a:r>
              <a:rPr lang="ko-KR" altLang="en-US" b="1" smtClean="0"/>
              <a:t>기반</a:t>
            </a:r>
            <a:r>
              <a:rPr lang="en-US" altLang="ko-KR" b="1" smtClean="0"/>
              <a:t> Korean Block Ciphers</a:t>
            </a:r>
          </a:p>
          <a:p>
            <a:pPr lvl="1"/>
            <a:r>
              <a:rPr lang="en-US" altLang="ko-KR" smtClean="0"/>
              <a:t>HIGHT</a:t>
            </a:r>
          </a:p>
          <a:p>
            <a:pPr lvl="1"/>
            <a:r>
              <a:rPr lang="en-US" altLang="ko-KR" smtClean="0"/>
              <a:t>LEA</a:t>
            </a:r>
          </a:p>
          <a:p>
            <a:pPr lvl="1"/>
            <a:r>
              <a:rPr lang="en-US" altLang="ko-KR" smtClean="0"/>
              <a:t>CHAM</a:t>
            </a:r>
          </a:p>
          <a:p>
            <a:pPr lvl="1"/>
            <a:endParaRPr lang="en-US" altLang="ko-KR"/>
          </a:p>
          <a:p>
            <a:r>
              <a:rPr lang="ko-KR" altLang="en-US" b="1" smtClean="0"/>
              <a:t>가장 높은 연산 부하량</a:t>
            </a:r>
            <a:endParaRPr lang="en-US" altLang="ko-KR" b="1" smtClean="0"/>
          </a:p>
          <a:p>
            <a:pPr lvl="1"/>
            <a:r>
              <a:rPr lang="en-US" altLang="ko-KR" b="1" smtClean="0"/>
              <a:t>Addition</a:t>
            </a:r>
          </a:p>
          <a:p>
            <a:pPr lvl="1"/>
            <a:r>
              <a:rPr lang="en-US" altLang="ko-KR" smtClean="0"/>
              <a:t>Rotation</a:t>
            </a:r>
          </a:p>
          <a:p>
            <a:pPr lvl="1"/>
            <a:r>
              <a:rPr lang="en-US" altLang="ko-KR" smtClean="0"/>
              <a:t>XOR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738" y="1075976"/>
            <a:ext cx="2943225" cy="1019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923" y="1075976"/>
            <a:ext cx="2428875" cy="1028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475" y="2104676"/>
            <a:ext cx="2466975" cy="1152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02" y="3459558"/>
            <a:ext cx="6622198" cy="339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0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양자컴퓨터와 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 smtClean="0"/>
              <a:t>임베디드 시스템과 구현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45329" y="3003565"/>
            <a:ext cx="7870371" cy="3005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8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Grover on Korean Block Cipher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403"/>
            <a:ext cx="12172555" cy="3249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920" y="1116324"/>
            <a:ext cx="614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mtClean="0"/>
              <a:t>양자회로로 구현한 </a:t>
            </a:r>
            <a:r>
              <a:rPr lang="en-US" altLang="ko-KR" sz="2400" b="1" smtClean="0"/>
              <a:t>HIGHT </a:t>
            </a:r>
            <a:r>
              <a:rPr lang="ko-KR" altLang="en-US" sz="2400" b="1" smtClean="0"/>
              <a:t>블록 암호</a:t>
            </a:r>
            <a:endParaRPr lang="ko-KR" altLang="en-US" sz="24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719" y="4973444"/>
            <a:ext cx="7962562" cy="18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84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Multivariate </a:t>
            </a:r>
            <a:r>
              <a:rPr lang="ko-KR" altLang="en-US" smtClean="0"/>
              <a:t>양자 내성 암호</a:t>
            </a:r>
            <a:endParaRPr lang="ko-KR" altLang="en-US"/>
          </a:p>
        </p:txBody>
      </p:sp>
      <p:graphicFrame>
        <p:nvGraphicFramePr>
          <p:cNvPr id="4" name="내용 개체 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1293017"/>
              </p:ext>
            </p:extLst>
          </p:nvPr>
        </p:nvGraphicFramePr>
        <p:xfrm>
          <a:off x="738483" y="1261989"/>
          <a:ext cx="10775994" cy="2286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9112">
                  <a:extLst>
                    <a:ext uri="{9D8B030D-6E8A-4147-A177-3AD203B41FA5}">
                      <a16:colId xmlns:a16="http://schemas.microsoft.com/office/drawing/2014/main" val="3721852812"/>
                    </a:ext>
                  </a:extLst>
                </a:gridCol>
                <a:gridCol w="8026882">
                  <a:extLst>
                    <a:ext uri="{9D8B030D-6E8A-4147-A177-3AD203B41FA5}">
                      <a16:colId xmlns:a16="http://schemas.microsoft.com/office/drawing/2014/main" val="1383031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특성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내용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72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개발자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T. Matsumoto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ko-KR" altLang="en-US" sz="2400" baseline="0" dirty="0" smtClean="0"/>
                        <a:t>그리고</a:t>
                      </a:r>
                      <a:r>
                        <a:rPr lang="en-US" altLang="ko-KR" sz="2400" baseline="0" dirty="0" smtClean="0"/>
                        <a:t> H. Imai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7278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개발 년도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1988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64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기반 어려움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/>
                        <a:t>다변수</a:t>
                      </a:r>
                      <a:r>
                        <a:rPr lang="ko-KR" altLang="en-US" sz="2400" dirty="0" smtClean="0"/>
                        <a:t> 다항식 문제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863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대표 프로토콜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smtClean="0"/>
                        <a:t>Rainbow</a:t>
                      </a:r>
                      <a:r>
                        <a:rPr lang="en-US" altLang="ko-KR" sz="2400" smtClean="0">
                          <a:sym typeface="Wingdings" panose="05000000000000000000" pitchFamily="2" charset="2"/>
                        </a:rPr>
                        <a:t> NIST PQC Round3</a:t>
                      </a:r>
                      <a:endParaRPr lang="ko-KR" altLang="en-US" sz="2400" b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2269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284" y="4010160"/>
            <a:ext cx="5333566" cy="2215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3840068"/>
            <a:ext cx="11369675" cy="2370232"/>
          </a:xfrm>
        </p:spPr>
        <p:txBody>
          <a:bodyPr/>
          <a:lstStyle/>
          <a:p>
            <a:r>
              <a:rPr lang="ko-KR" altLang="en-US"/>
              <a:t>일반적인 </a:t>
            </a:r>
            <a:r>
              <a:rPr lang="en-US" altLang="ko-KR"/>
              <a:t>Signature scheme</a:t>
            </a:r>
          </a:p>
          <a:p>
            <a:r>
              <a:rPr lang="en-US" altLang="ko-KR"/>
              <a:t>verify(sign(message)) = message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77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Multivariate </a:t>
            </a:r>
            <a:r>
              <a:rPr lang="ko-KR" altLang="en-US"/>
              <a:t>양자 내성 암호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8900" y="1169949"/>
            <a:ext cx="11988800" cy="5029201"/>
          </a:xfrm>
          <a:prstGeom prst="roundRect">
            <a:avLst/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1706950"/>
            <a:ext cx="7639050" cy="3952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56235" y="2798922"/>
                <a:ext cx="443762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Private key: </a:t>
                </a:r>
                <a14:m>
                  <m:oMath xmlns:m="http://schemas.openxmlformats.org/officeDocument/2006/math"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𝑆</m:t>
                    </m:r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 </m:t>
                    </m:r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𝐹</m:t>
                    </m:r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 </m:t>
                    </m:r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</m:oMath>
                </a14:m>
                <a:endParaRPr kumimoji="0" lang="en-US" altLang="ko-KR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Public key: </a:t>
                </a:r>
                <a14:m>
                  <m:oMath xmlns:m="http://schemas.openxmlformats.org/officeDocument/2006/math"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𝑃</m:t>
                    </m:r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𝐹</m:t>
                    </m:r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en-US" altLang="ko-KR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𝑆</m:t>
                    </m:r>
                  </m:oMath>
                </a14:m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35" y="2798922"/>
                <a:ext cx="4437625" cy="1569660"/>
              </a:xfrm>
              <a:prstGeom prst="rect">
                <a:avLst/>
              </a:prstGeom>
              <a:blipFill>
                <a:blip r:embed="rId3"/>
                <a:stretch>
                  <a:fillRect l="-3434" t="-5426" b="-112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022517" y="1318168"/>
            <a:ext cx="6109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메시지를 통해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서명값을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추출하는 것은 매우 어려움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347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Grover on Multivariate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969910"/>
            <a:ext cx="11369675" cy="2505075"/>
          </a:xfrm>
        </p:spPr>
        <p:txBody>
          <a:bodyPr/>
          <a:lstStyle/>
          <a:p>
            <a:r>
              <a:rPr lang="ko-KR" altLang="en-US" b="1" smtClean="0"/>
              <a:t>다중다항식</a:t>
            </a:r>
            <a:r>
              <a:rPr lang="en-US" altLang="ko-KR" b="1" smtClean="0"/>
              <a:t>: </a:t>
            </a:r>
            <a:r>
              <a:rPr lang="ko-KR" altLang="en-US" b="1" smtClean="0"/>
              <a:t>양자 </a:t>
            </a:r>
            <a:r>
              <a:rPr lang="ko-KR" altLang="en-US" b="1" dirty="0"/>
              <a:t>회로 최적화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3" y="1394592"/>
            <a:ext cx="4533900" cy="2409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120"/>
          <a:stretch/>
        </p:blipFill>
        <p:spPr>
          <a:xfrm>
            <a:off x="7046431" y="1537467"/>
            <a:ext cx="4078371" cy="2266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441" y="3899667"/>
            <a:ext cx="5724525" cy="2076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45063" y="6071367"/>
            <a:ext cx="390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Reversible gate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68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Grover on Multivariate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84</a:t>
            </a:r>
            <a:r>
              <a:rPr lang="ko-KR" altLang="en-US"/>
              <a:t>개의 식 그리고 </a:t>
            </a:r>
            <a:r>
              <a:rPr lang="en-US" altLang="ko-KR"/>
              <a:t>80</a:t>
            </a:r>
            <a:r>
              <a:rPr lang="ko-KR" altLang="en-US"/>
              <a:t>개의 변수에 대한 예상치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60" y="1916530"/>
            <a:ext cx="9839260" cy="37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64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Promo Cryptography Handbook Ch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153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암호의 종류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88752"/>
              </p:ext>
            </p:extLst>
          </p:nvPr>
        </p:nvGraphicFramePr>
        <p:xfrm>
          <a:off x="651192" y="1489049"/>
          <a:ext cx="10889615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155">
                  <a:extLst>
                    <a:ext uri="{9D8B030D-6E8A-4147-A177-3AD203B41FA5}">
                      <a16:colId xmlns:a16="http://schemas.microsoft.com/office/drawing/2014/main" val="2074566743"/>
                    </a:ext>
                  </a:extLst>
                </a:gridCol>
                <a:gridCol w="6020118">
                  <a:extLst>
                    <a:ext uri="{9D8B030D-6E8A-4147-A177-3AD203B41FA5}">
                      <a16:colId xmlns:a16="http://schemas.microsoft.com/office/drawing/2014/main" val="1951222099"/>
                    </a:ext>
                  </a:extLst>
                </a:gridCol>
                <a:gridCol w="2994342">
                  <a:extLst>
                    <a:ext uri="{9D8B030D-6E8A-4147-A177-3AD203B41FA5}">
                      <a16:colId xmlns:a16="http://schemas.microsoft.com/office/drawing/2014/main" val="1546313290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/>
                        <a:t>알고리즘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/>
                        <a:t>기능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/>
                        <a:t>예시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1986003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/>
                        <a:t>대칭키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/>
                        <a:t>암호화 </a:t>
                      </a:r>
                      <a:r>
                        <a:rPr lang="en-US" altLang="ko-KR" sz="2000" smtClean="0"/>
                        <a:t>(</a:t>
                      </a:r>
                      <a:r>
                        <a:rPr lang="ko-KR" altLang="en-US" sz="2000" smtClean="0"/>
                        <a:t>운영 모드</a:t>
                      </a:r>
                      <a:r>
                        <a:rPr lang="en-US" altLang="ko-KR" sz="2000" smtClean="0"/>
                        <a:t>), </a:t>
                      </a:r>
                      <a:r>
                        <a:rPr lang="ko-KR" altLang="en-US" sz="2000" smtClean="0"/>
                        <a:t>난수 생성기</a:t>
                      </a:r>
                      <a:r>
                        <a:rPr lang="en-US" altLang="ko-KR" sz="2000" smtClean="0"/>
                        <a:t>, </a:t>
                      </a:r>
                      <a:r>
                        <a:rPr lang="ko-KR" altLang="en-US" sz="2000" smtClean="0"/>
                        <a:t>해시 연산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/>
                        <a:t>ARIA, LEA, AES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5937314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/>
                        <a:t>비대칭키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/>
                        <a:t>키교환</a:t>
                      </a:r>
                      <a:r>
                        <a:rPr lang="en-US" altLang="ko-KR" sz="2000" smtClean="0"/>
                        <a:t>, </a:t>
                      </a:r>
                      <a:r>
                        <a:rPr lang="ko-KR" altLang="en-US" sz="2000" smtClean="0"/>
                        <a:t>전자 서명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/>
                        <a:t>ECC, RSA, PQC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3169594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/>
                        <a:t>해시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/>
                        <a:t>메시지 다이제스트</a:t>
                      </a:r>
                      <a:r>
                        <a:rPr lang="en-US" altLang="ko-KR" sz="2000" smtClean="0"/>
                        <a:t>, </a:t>
                      </a:r>
                      <a:r>
                        <a:rPr lang="ko-KR" altLang="en-US" sz="2000" smtClean="0"/>
                        <a:t>난수 생성기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/>
                        <a:t>LSH, SHA-2, SHA-3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48078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/>
                        <a:t>난수 생성기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/>
                        <a:t>진짜 난수</a:t>
                      </a:r>
                      <a:r>
                        <a:rPr lang="en-US" altLang="ko-KR" sz="2000" smtClean="0"/>
                        <a:t>, </a:t>
                      </a:r>
                      <a:r>
                        <a:rPr lang="ko-KR" altLang="en-US" sz="2000" smtClean="0"/>
                        <a:t>가짜 난수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/>
                        <a:t>HW-RNG, DRBG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028666"/>
                  </a:ext>
                </a:extLst>
              </a:tr>
            </a:tbl>
          </a:graphicData>
        </a:graphic>
      </p:graphicFrame>
      <p:pic>
        <p:nvPicPr>
          <p:cNvPr id="5122" name="Picture 2" descr="OpenSSL 3.0 — Accelerating forwards | APNIC Bl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19402" r="17624" b="18926"/>
          <a:stretch/>
        </p:blipFill>
        <p:spPr bwMode="auto">
          <a:xfrm>
            <a:off x="681597" y="4682067"/>
            <a:ext cx="2946779" cy="108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itHub - ARMmbed/mbedtls: An open source, portable, easy to use, readable  and flexible SSL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719" y="4275667"/>
            <a:ext cx="1834091" cy="183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wolfSSL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34" y="3989388"/>
            <a:ext cx="2037292" cy="203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raj somorovsky on Twitter: &quot;It seems that MatrixSSL developers already  use TLS-Attacker for their internal tests: https://t.co/PPnR9OM9kc :)… &quot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4" t="12300" r="34166" b="60376"/>
          <a:stretch/>
        </p:blipFill>
        <p:spPr bwMode="auto">
          <a:xfrm>
            <a:off x="8723613" y="4766734"/>
            <a:ext cx="3056467" cy="6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26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암호 구현</a:t>
            </a:r>
            <a:r>
              <a:rPr lang="en-US" altLang="ko-KR" smtClean="0"/>
              <a:t>?</a:t>
            </a:r>
            <a:endParaRPr lang="ko-KR" altLang="en-US"/>
          </a:p>
        </p:txBody>
      </p:sp>
      <p:pic>
        <p:nvPicPr>
          <p:cNvPr id="6" name="Picture 2" descr="smart city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3"/>
          <a:stretch/>
        </p:blipFill>
        <p:spPr bwMode="auto">
          <a:xfrm>
            <a:off x="2905" y="1816743"/>
            <a:ext cx="12189095" cy="504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76834" y="969910"/>
            <a:ext cx="113032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mtClean="0"/>
              <a:t>수학적 안전성에 기반한 암호 </a:t>
            </a:r>
            <a:r>
              <a:rPr lang="ko-KR" altLang="en-US"/>
              <a:t>알고리즘을 </a:t>
            </a:r>
            <a:endParaRPr lang="en-US" altLang="ko-KR" smtClean="0"/>
          </a:p>
          <a:p>
            <a:pPr algn="ctr"/>
            <a:endParaRPr lang="en-US" altLang="ko-KR" smtClean="0"/>
          </a:p>
          <a:p>
            <a:pPr algn="ctr"/>
            <a:r>
              <a:rPr lang="ko-KR" altLang="en-US" smtClean="0"/>
              <a:t>실생활에서 사용하는 </a:t>
            </a:r>
            <a:endParaRPr lang="en-US" altLang="ko-KR" smtClean="0"/>
          </a:p>
          <a:p>
            <a:pPr algn="ctr"/>
            <a:endParaRPr lang="en-US" altLang="ko-KR"/>
          </a:p>
          <a:p>
            <a:pPr algn="ctr"/>
            <a:r>
              <a:rPr lang="ko-KR" altLang="en-US" smtClean="0"/>
              <a:t>다양한 사물인터넷 상에서 실현시키는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0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airpod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937" y="2671754"/>
            <a:ext cx="1081367" cy="180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사물 인터넷의 분류</a:t>
            </a:r>
            <a:endParaRPr lang="ko-KR" altLang="en-US"/>
          </a:p>
        </p:txBody>
      </p:sp>
      <p:pic>
        <p:nvPicPr>
          <p:cNvPr id="4" name="Picture 4" descr="macbook pro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05" y="2690454"/>
            <a:ext cx="1960189" cy="18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phone 11 pro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0" t="10488" r="30198" b="8531"/>
          <a:stretch/>
        </p:blipFill>
        <p:spPr bwMode="auto">
          <a:xfrm>
            <a:off x="8244080" y="2748132"/>
            <a:ext cx="864442" cy="17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c pro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8" t="3848" r="11152" b="5653"/>
          <a:stretch/>
        </p:blipFill>
        <p:spPr bwMode="auto">
          <a:xfrm>
            <a:off x="2977457" y="2800243"/>
            <a:ext cx="1537006" cy="18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c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t="7309" r="11311" b="6874"/>
          <a:stretch/>
        </p:blipFill>
        <p:spPr bwMode="auto">
          <a:xfrm>
            <a:off x="4537363" y="2800243"/>
            <a:ext cx="1962866" cy="16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122349" y="4947554"/>
            <a:ext cx="11880760" cy="35966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122348" y="2032572"/>
            <a:ext cx="11880761" cy="359664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189" y="175305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고성능 사물</a:t>
            </a:r>
            <a:endParaRPr lang="en-US" altLang="ko-KR" b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474463" y="520583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저전력 사물</a:t>
            </a:r>
            <a:endParaRPr lang="ko-KR" altLang="en-US" b="1"/>
          </a:p>
        </p:txBody>
      </p:sp>
      <p:pic>
        <p:nvPicPr>
          <p:cNvPr id="12" name="Picture 10" descr="galaxy fit에 대한 이미지 검색결과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712" y="2847370"/>
            <a:ext cx="1517242" cy="151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ncrypted-tbn0.gstatic.com/images?q=tbn%3AANd9GcT07Dr1jObhEEhSpQIfAaG95-gbNNP-ZMG3mQws5_YJC6JJOl_NR2haK2ZcW9F9BxxcY2_utWAD&amp;usqp=CAc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65782" y="2896720"/>
            <a:ext cx="1389434" cy="138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sla Model S Prices, Reviews and New Model Information | Autoblo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" y="2980483"/>
            <a:ext cx="3010067" cy="188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61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irpod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48" y="2608869"/>
            <a:ext cx="2143209" cy="358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phone 11 pro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0" t="10489" r="30198" b="32002"/>
          <a:stretch/>
        </p:blipFill>
        <p:spPr bwMode="auto">
          <a:xfrm>
            <a:off x="1424754" y="1064810"/>
            <a:ext cx="3336432" cy="478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고성능 사물 </a:t>
            </a:r>
            <a:r>
              <a:rPr lang="en-US" altLang="ko-KR" smtClean="0"/>
              <a:t>VS </a:t>
            </a:r>
            <a:r>
              <a:rPr lang="ko-KR" altLang="en-US" smtClean="0"/>
              <a:t>저전력 사물</a:t>
            </a:r>
            <a:endParaRPr lang="ko-KR" altLang="en-US"/>
          </a:p>
        </p:txBody>
      </p:sp>
      <p:graphicFrame>
        <p:nvGraphicFramePr>
          <p:cNvPr id="9" name="내용 개체 틀 6"/>
          <p:cNvGraphicFramePr>
            <a:graphicFrameLocks/>
          </p:cNvGraphicFramePr>
          <p:nvPr>
            <p:extLst/>
          </p:nvPr>
        </p:nvGraphicFramePr>
        <p:xfrm>
          <a:off x="249383" y="5081794"/>
          <a:ext cx="115685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091">
                  <a:extLst>
                    <a:ext uri="{9D8B030D-6E8A-4147-A177-3AD203B41FA5}">
                      <a16:colId xmlns:a16="http://schemas.microsoft.com/office/drawing/2014/main" val="2032853596"/>
                    </a:ext>
                  </a:extLst>
                </a:gridCol>
                <a:gridCol w="1928091">
                  <a:extLst>
                    <a:ext uri="{9D8B030D-6E8A-4147-A177-3AD203B41FA5}">
                      <a16:colId xmlns:a16="http://schemas.microsoft.com/office/drawing/2014/main" val="916418758"/>
                    </a:ext>
                  </a:extLst>
                </a:gridCol>
                <a:gridCol w="1928091">
                  <a:extLst>
                    <a:ext uri="{9D8B030D-6E8A-4147-A177-3AD203B41FA5}">
                      <a16:colId xmlns:a16="http://schemas.microsoft.com/office/drawing/2014/main" val="689801599"/>
                    </a:ext>
                  </a:extLst>
                </a:gridCol>
                <a:gridCol w="1928091">
                  <a:extLst>
                    <a:ext uri="{9D8B030D-6E8A-4147-A177-3AD203B41FA5}">
                      <a16:colId xmlns:a16="http://schemas.microsoft.com/office/drawing/2014/main" val="3355365215"/>
                    </a:ext>
                  </a:extLst>
                </a:gridCol>
                <a:gridCol w="1928091">
                  <a:extLst>
                    <a:ext uri="{9D8B030D-6E8A-4147-A177-3AD203B41FA5}">
                      <a16:colId xmlns:a16="http://schemas.microsoft.com/office/drawing/2014/main" val="3392270908"/>
                    </a:ext>
                  </a:extLst>
                </a:gridCol>
                <a:gridCol w="1928091">
                  <a:extLst>
                    <a:ext uri="{9D8B030D-6E8A-4147-A177-3AD203B41FA5}">
                      <a16:colId xmlns:a16="http://schemas.microsoft.com/office/drawing/2014/main" val="2640661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Processor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Frequency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RAM/ROM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전원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385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Apple iPhone</a:t>
                      </a:r>
                      <a:r>
                        <a:rPr lang="en-US" altLang="ko-KR" sz="1400" baseline="0" smtClean="0"/>
                        <a:t> 11 Pro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64-bit ARMv8-A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2.26 GHz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4GB/64GB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iOS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하루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12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Apple </a:t>
                      </a:r>
                      <a:r>
                        <a:rPr lang="en-US" altLang="ko-KR" err="1" smtClean="0"/>
                        <a:t>Airpod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32-bit ARMv6-M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100 MHz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128KB/1MB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RTOS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일주일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042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18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에니악 - 위키백과, 우리 모두의 백과사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00" r="6455"/>
          <a:stretch/>
        </p:blipFill>
        <p:spPr bwMode="auto">
          <a:xfrm>
            <a:off x="0" y="-9626"/>
            <a:ext cx="12192000" cy="686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2132061"/>
            <a:ext cx="8801100" cy="5813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solidFill>
                  <a:srgbClr val="FF0000"/>
                </a:solidFill>
              </a:rPr>
              <a:t>1945</a:t>
            </a:r>
            <a:r>
              <a:rPr lang="ko-KR" altLang="en-US" sz="3200" b="1" smtClean="0">
                <a:solidFill>
                  <a:srgbClr val="FF0000"/>
                </a:solidFill>
              </a:rPr>
              <a:t>년 </a:t>
            </a:r>
            <a:r>
              <a:rPr lang="en-US" altLang="ko-KR" sz="3200" b="1" smtClean="0">
                <a:solidFill>
                  <a:srgbClr val="FF0000"/>
                </a:solidFill>
              </a:rPr>
              <a:t>12</a:t>
            </a:r>
            <a:r>
              <a:rPr lang="ko-KR" altLang="en-US" sz="3200" b="1" smtClean="0">
                <a:solidFill>
                  <a:srgbClr val="FF0000"/>
                </a:solidFill>
              </a:rPr>
              <a:t>월 </a:t>
            </a:r>
            <a:r>
              <a:rPr lang="ko-KR" altLang="en-US" sz="3200" b="1" smtClean="0"/>
              <a:t>최초의 디지털 컴퓨터 </a:t>
            </a:r>
            <a:r>
              <a:rPr lang="en-US" altLang="ko-KR" sz="3200" b="1" smtClean="0"/>
              <a:t>ENIAC </a:t>
            </a:r>
            <a:r>
              <a:rPr lang="ko-KR" altLang="en-US" sz="3200" b="1" smtClean="0"/>
              <a:t>개발</a:t>
            </a:r>
            <a:endParaRPr lang="ko-KR" altLang="en-US" sz="3200" b="1"/>
          </a:p>
        </p:txBody>
      </p:sp>
      <p:sp>
        <p:nvSpPr>
          <p:cNvPr id="6" name="직사각형 5"/>
          <p:cNvSpPr/>
          <p:nvPr/>
        </p:nvSpPr>
        <p:spPr>
          <a:xfrm>
            <a:off x="0" y="3094218"/>
            <a:ext cx="6769100" cy="5813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smtClean="0"/>
              <a:t>일반적인 목적의 </a:t>
            </a:r>
            <a:r>
              <a:rPr lang="ko-KR" altLang="en-US" sz="3200" b="1" smtClean="0">
                <a:solidFill>
                  <a:srgbClr val="FF0000"/>
                </a:solidFill>
              </a:rPr>
              <a:t>프로그래밍이 가능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4056375"/>
            <a:ext cx="8940800" cy="5813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smtClean="0"/>
              <a:t>기계식 컴퓨터에 비해 </a:t>
            </a:r>
            <a:r>
              <a:rPr lang="ko-KR" altLang="en-US" sz="3200" b="1" smtClean="0">
                <a:solidFill>
                  <a:srgbClr val="FF0000"/>
                </a:solidFill>
              </a:rPr>
              <a:t>약 </a:t>
            </a:r>
            <a:r>
              <a:rPr lang="en-US" altLang="ko-KR" sz="3200" b="1" smtClean="0">
                <a:solidFill>
                  <a:srgbClr val="FF0000"/>
                </a:solidFill>
              </a:rPr>
              <a:t>1,000</a:t>
            </a:r>
            <a:r>
              <a:rPr lang="ko-KR" altLang="en-US" sz="3200" b="1" smtClean="0">
                <a:solidFill>
                  <a:srgbClr val="FF0000"/>
                </a:solidFill>
              </a:rPr>
              <a:t>배 이상 빠른 성능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9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ê³¨ë¦¬ì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75"/>
          <a:stretch/>
        </p:blipFill>
        <p:spPr bwMode="auto">
          <a:xfrm>
            <a:off x="0" y="-25400"/>
            <a:ext cx="121920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" y="434018"/>
            <a:ext cx="6753949" cy="10717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mtClean="0">
                <a:solidFill>
                  <a:srgbClr val="FF0000"/>
                </a:solidFill>
              </a:rPr>
              <a:t>연산 속도</a:t>
            </a:r>
            <a:r>
              <a:rPr lang="en-US" altLang="ko-KR" sz="3200" b="1" smtClean="0">
                <a:solidFill>
                  <a:srgbClr val="FF0000"/>
                </a:solidFill>
              </a:rPr>
              <a:t>:</a:t>
            </a:r>
            <a:r>
              <a:rPr lang="ko-KR" altLang="en-US" sz="3200" b="1" smtClean="0">
                <a:solidFill>
                  <a:srgbClr val="FF0000"/>
                </a:solidFill>
              </a:rPr>
              <a:t> </a:t>
            </a:r>
            <a:endParaRPr lang="en-US" altLang="ko-KR" sz="3200" b="1" smtClean="0">
              <a:solidFill>
                <a:srgbClr val="FF0000"/>
              </a:solidFill>
            </a:endParaRPr>
          </a:p>
          <a:p>
            <a:r>
              <a:rPr lang="ko-KR" altLang="en-US" sz="3200" b="1" smtClean="0"/>
              <a:t>암호화 연산 가속화 </a:t>
            </a:r>
            <a:r>
              <a:rPr lang="en-US" altLang="ko-KR" sz="3200" b="1" smtClean="0"/>
              <a:t>(</a:t>
            </a:r>
            <a:r>
              <a:rPr lang="ko-KR" altLang="en-US" sz="3200" b="1" smtClean="0">
                <a:solidFill>
                  <a:srgbClr val="00B0F0"/>
                </a:solidFill>
                <a:sym typeface="Wingdings" panose="05000000000000000000" pitchFamily="2" charset="2"/>
              </a:rPr>
              <a:t>고성능</a:t>
            </a:r>
            <a:r>
              <a:rPr lang="en-US" altLang="ko-KR" sz="3200" b="1" smtClean="0">
                <a:sym typeface="Wingdings" panose="05000000000000000000" pitchFamily="2" charset="2"/>
              </a:rPr>
              <a:t>/</a:t>
            </a:r>
            <a:r>
              <a:rPr lang="ko-KR" altLang="en-US" sz="3200" b="1" smtClean="0">
                <a:solidFill>
                  <a:srgbClr val="FFFF00"/>
                </a:solidFill>
                <a:sym typeface="Wingdings" panose="05000000000000000000" pitchFamily="2" charset="2"/>
              </a:rPr>
              <a:t>저전력</a:t>
            </a:r>
            <a:r>
              <a:rPr lang="en-US" altLang="ko-KR" sz="3200" b="1" smtClean="0">
                <a:sym typeface="Wingdings" panose="05000000000000000000" pitchFamily="2" charset="2"/>
              </a:rPr>
              <a:t>)</a:t>
            </a:r>
            <a:endParaRPr lang="ko-KR" altLang="en-US" sz="3200" b="1"/>
          </a:p>
        </p:txBody>
      </p:sp>
      <p:sp>
        <p:nvSpPr>
          <p:cNvPr id="6" name="직사각형 5"/>
          <p:cNvSpPr/>
          <p:nvPr/>
        </p:nvSpPr>
        <p:spPr>
          <a:xfrm>
            <a:off x="5438051" y="2069890"/>
            <a:ext cx="6753949" cy="10717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200" b="1" smtClean="0">
                <a:solidFill>
                  <a:srgbClr val="FF0000"/>
                </a:solidFill>
              </a:rPr>
              <a:t>코드 크기</a:t>
            </a:r>
            <a:r>
              <a:rPr lang="en-US" altLang="ko-KR" sz="3200" b="1" smtClean="0">
                <a:solidFill>
                  <a:srgbClr val="FF0000"/>
                </a:solidFill>
              </a:rPr>
              <a:t>:</a:t>
            </a:r>
            <a:r>
              <a:rPr lang="ko-KR" altLang="en-US" sz="3200" b="1" smtClean="0">
                <a:solidFill>
                  <a:srgbClr val="FF0000"/>
                </a:solidFill>
              </a:rPr>
              <a:t> </a:t>
            </a:r>
            <a:endParaRPr lang="en-US" altLang="ko-KR" sz="3200" b="1" smtClean="0">
              <a:solidFill>
                <a:srgbClr val="FF0000"/>
              </a:solidFill>
            </a:endParaRPr>
          </a:p>
          <a:p>
            <a:pPr algn="r"/>
            <a:r>
              <a:rPr lang="ko-KR" altLang="en-US" sz="3200" b="1" smtClean="0"/>
              <a:t>암호화 코드 최소화 </a:t>
            </a:r>
            <a:r>
              <a:rPr lang="en-US" altLang="ko-KR" sz="3200" b="1" smtClean="0"/>
              <a:t>(</a:t>
            </a:r>
            <a:r>
              <a:rPr lang="ko-KR" altLang="en-US" sz="3200" b="1" smtClean="0">
                <a:solidFill>
                  <a:srgbClr val="FFFF00"/>
                </a:solidFill>
                <a:sym typeface="Wingdings" panose="05000000000000000000" pitchFamily="2" charset="2"/>
              </a:rPr>
              <a:t>저전력</a:t>
            </a:r>
            <a:r>
              <a:rPr lang="en-US" altLang="ko-KR" sz="3200" b="1" smtClean="0">
                <a:sym typeface="Wingdings" panose="05000000000000000000" pitchFamily="2" charset="2"/>
              </a:rPr>
              <a:t>)</a:t>
            </a:r>
            <a:endParaRPr lang="ko-KR" altLang="en-US" sz="3200" b="1"/>
          </a:p>
        </p:txBody>
      </p:sp>
      <p:sp>
        <p:nvSpPr>
          <p:cNvPr id="7" name="직사각형 6"/>
          <p:cNvSpPr/>
          <p:nvPr/>
        </p:nvSpPr>
        <p:spPr>
          <a:xfrm>
            <a:off x="5438051" y="3705762"/>
            <a:ext cx="6753949" cy="10717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200" b="1" smtClean="0">
                <a:solidFill>
                  <a:srgbClr val="FF0000"/>
                </a:solidFill>
              </a:rPr>
              <a:t>램 사용량</a:t>
            </a:r>
            <a:r>
              <a:rPr lang="en-US" altLang="ko-KR" sz="3200" b="1" smtClean="0">
                <a:solidFill>
                  <a:srgbClr val="FF0000"/>
                </a:solidFill>
              </a:rPr>
              <a:t>:</a:t>
            </a:r>
            <a:r>
              <a:rPr lang="ko-KR" altLang="en-US" sz="3200" b="1" smtClean="0">
                <a:solidFill>
                  <a:srgbClr val="FF0000"/>
                </a:solidFill>
              </a:rPr>
              <a:t> </a:t>
            </a:r>
            <a:endParaRPr lang="en-US" altLang="ko-KR" sz="3200" b="1" smtClean="0">
              <a:solidFill>
                <a:srgbClr val="FF0000"/>
              </a:solidFill>
            </a:endParaRPr>
          </a:p>
          <a:p>
            <a:pPr algn="r"/>
            <a:r>
              <a:rPr lang="ko-KR" altLang="en-US" sz="3200" b="1" smtClean="0"/>
              <a:t>변수 및 사전 테이블 최소화 </a:t>
            </a:r>
            <a:r>
              <a:rPr lang="en-US" altLang="ko-KR" sz="3200" b="1" smtClean="0"/>
              <a:t>(</a:t>
            </a:r>
            <a:r>
              <a:rPr lang="ko-KR" altLang="en-US" sz="3200" b="1" smtClean="0">
                <a:solidFill>
                  <a:srgbClr val="FFFF00"/>
                </a:solidFill>
                <a:sym typeface="Wingdings" panose="05000000000000000000" pitchFamily="2" charset="2"/>
              </a:rPr>
              <a:t>저전력</a:t>
            </a:r>
            <a:r>
              <a:rPr lang="en-US" altLang="ko-KR" sz="3200" b="1" smtClean="0">
                <a:sym typeface="Wingdings" panose="05000000000000000000" pitchFamily="2" charset="2"/>
              </a:rPr>
              <a:t>)</a:t>
            </a:r>
            <a:endParaRPr lang="ko-KR" altLang="en-US" sz="3200" b="1"/>
          </a:p>
        </p:txBody>
      </p:sp>
      <p:sp>
        <p:nvSpPr>
          <p:cNvPr id="8" name="직사각형 7"/>
          <p:cNvSpPr/>
          <p:nvPr/>
        </p:nvSpPr>
        <p:spPr>
          <a:xfrm>
            <a:off x="-1" y="5341633"/>
            <a:ext cx="6753949" cy="10717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mtClean="0">
                <a:solidFill>
                  <a:srgbClr val="FF0000"/>
                </a:solidFill>
              </a:rPr>
              <a:t>부채널 공격 방어</a:t>
            </a:r>
            <a:r>
              <a:rPr lang="en-US" altLang="ko-KR" sz="3200" b="1" smtClean="0">
                <a:solidFill>
                  <a:srgbClr val="FF0000"/>
                </a:solidFill>
              </a:rPr>
              <a:t>:</a:t>
            </a:r>
            <a:r>
              <a:rPr lang="ko-KR" altLang="en-US" sz="3200" b="1" smtClean="0">
                <a:solidFill>
                  <a:srgbClr val="FF0000"/>
                </a:solidFill>
              </a:rPr>
              <a:t> </a:t>
            </a:r>
            <a:endParaRPr lang="en-US" altLang="ko-KR" sz="3200" b="1" smtClean="0">
              <a:solidFill>
                <a:srgbClr val="FF0000"/>
              </a:solidFill>
            </a:endParaRPr>
          </a:p>
          <a:p>
            <a:r>
              <a:rPr lang="en-US" altLang="ko-KR" sz="3200" b="1" smtClean="0"/>
              <a:t>Branch/Cache-free</a:t>
            </a:r>
            <a:r>
              <a:rPr lang="ko-KR" altLang="en-US" sz="3200" b="1" smtClean="0"/>
              <a:t> </a:t>
            </a:r>
            <a:r>
              <a:rPr lang="en-US" altLang="ko-KR" sz="3200" b="1" smtClean="0"/>
              <a:t>(</a:t>
            </a:r>
            <a:r>
              <a:rPr lang="ko-KR" altLang="en-US" sz="3200" b="1" smtClean="0">
                <a:solidFill>
                  <a:srgbClr val="00B0F0"/>
                </a:solidFill>
                <a:sym typeface="Wingdings" panose="05000000000000000000" pitchFamily="2" charset="2"/>
              </a:rPr>
              <a:t>고성능</a:t>
            </a:r>
            <a:r>
              <a:rPr lang="en-US" altLang="ko-KR" sz="3200" b="1" smtClean="0">
                <a:sym typeface="Wingdings" panose="05000000000000000000" pitchFamily="2" charset="2"/>
              </a:rPr>
              <a:t>/</a:t>
            </a:r>
            <a:r>
              <a:rPr lang="ko-KR" altLang="en-US" sz="3200" b="1" smtClean="0">
                <a:solidFill>
                  <a:srgbClr val="FFFF00"/>
                </a:solidFill>
                <a:sym typeface="Wingdings" panose="05000000000000000000" pitchFamily="2" charset="2"/>
              </a:rPr>
              <a:t>저전력</a:t>
            </a:r>
            <a:r>
              <a:rPr lang="en-US" altLang="ko-KR" sz="3200" b="1" smtClean="0">
                <a:sym typeface="Wingdings" panose="05000000000000000000" pitchFamily="2" charset="2"/>
              </a:rPr>
              <a:t>)</a:t>
            </a:r>
            <a:endParaRPr lang="ko-KR" altLang="en-US" sz="3200" b="1"/>
          </a:p>
        </p:txBody>
      </p:sp>
    </p:spTree>
    <p:extLst>
      <p:ext uri="{BB962C8B-B14F-4D97-AF65-F5344CB8AC3E}">
        <p14:creationId xmlns:p14="http://schemas.microsoft.com/office/powerpoint/2010/main" val="10497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프로그래밍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16349" b="1166"/>
          <a:stretch/>
        </p:blipFill>
        <p:spPr bwMode="auto">
          <a:xfrm>
            <a:off x="0" y="4813"/>
            <a:ext cx="6096000" cy="685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igital circuit background texture of processor Vector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240" b="33473"/>
          <a:stretch/>
        </p:blipFill>
        <p:spPr bwMode="auto">
          <a:xfrm>
            <a:off x="6083029" y="0"/>
            <a:ext cx="6131429" cy="684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633947" y="1652160"/>
            <a:ext cx="2993168" cy="932311"/>
            <a:chOff x="4114800" y="2324071"/>
            <a:chExt cx="2993168" cy="2012605"/>
          </a:xfrm>
        </p:grpSpPr>
        <p:sp>
          <p:nvSpPr>
            <p:cNvPr id="8" name="직사각형 7"/>
            <p:cNvSpPr/>
            <p:nvPr/>
          </p:nvSpPr>
          <p:spPr>
            <a:xfrm>
              <a:off x="4114800" y="3422276"/>
              <a:ext cx="1496584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>
                  <a:solidFill>
                    <a:schemeClr val="bg1"/>
                  </a:solidFill>
                </a:rPr>
                <a:t>느림</a:t>
              </a:r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11384" y="3422276"/>
              <a:ext cx="1496584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>
                  <a:solidFill>
                    <a:srgbClr val="FF0000"/>
                  </a:solidFill>
                </a:rPr>
                <a:t>빠름</a:t>
              </a:r>
              <a:endParaRPr lang="ko-KR" altLang="en-US" sz="2400" b="1">
                <a:solidFill>
                  <a:srgbClr val="FF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114800" y="2324071"/>
              <a:ext cx="2993168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>
                  <a:solidFill>
                    <a:srgbClr val="FFFF00"/>
                  </a:solidFill>
                </a:rPr>
                <a:t>연산속도</a:t>
              </a:r>
              <a:endParaRPr lang="ko-KR" altLang="en-US" sz="2400" b="1">
                <a:solidFill>
                  <a:srgbClr val="FFFF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633947" y="3974509"/>
            <a:ext cx="2993168" cy="932311"/>
            <a:chOff x="4114800" y="2324071"/>
            <a:chExt cx="2993168" cy="2012605"/>
          </a:xfrm>
        </p:grpSpPr>
        <p:sp>
          <p:nvSpPr>
            <p:cNvPr id="12" name="직사각형 11"/>
            <p:cNvSpPr/>
            <p:nvPr/>
          </p:nvSpPr>
          <p:spPr>
            <a:xfrm>
              <a:off x="4114800" y="3422276"/>
              <a:ext cx="1496584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>
                  <a:solidFill>
                    <a:srgbClr val="FF0000"/>
                  </a:solidFill>
                </a:rPr>
                <a:t>좋음</a:t>
              </a:r>
              <a:endParaRPr lang="ko-KR" altLang="en-US" sz="2400" b="1">
                <a:solidFill>
                  <a:srgbClr val="FF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611384" y="3422276"/>
              <a:ext cx="1496584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>
                  <a:solidFill>
                    <a:schemeClr val="bg1"/>
                  </a:solidFill>
                </a:rPr>
                <a:t>나쁨</a:t>
              </a:r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114800" y="2324071"/>
              <a:ext cx="2993168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>
                  <a:solidFill>
                    <a:srgbClr val="FFFF00"/>
                  </a:solidFill>
                </a:rPr>
                <a:t>업데이트 용이성</a:t>
              </a:r>
              <a:endParaRPr lang="ko-KR" altLang="en-US" sz="2400" b="1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3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 </a:t>
            </a:r>
            <a:r>
              <a:rPr lang="ko-KR" altLang="en-US" smtClean="0"/>
              <a:t>기반 암호 구현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097279" y="1189176"/>
          <a:ext cx="10401993" cy="5074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3391">
                  <a:extLst>
                    <a:ext uri="{9D8B030D-6E8A-4147-A177-3AD203B41FA5}">
                      <a16:colId xmlns:a16="http://schemas.microsoft.com/office/drawing/2014/main" val="1250041706"/>
                    </a:ext>
                  </a:extLst>
                </a:gridCol>
                <a:gridCol w="7598602">
                  <a:extLst>
                    <a:ext uri="{9D8B030D-6E8A-4147-A177-3AD203B41FA5}">
                      <a16:colId xmlns:a16="http://schemas.microsoft.com/office/drawing/2014/main" val="1999790915"/>
                    </a:ext>
                  </a:extLst>
                </a:gridCol>
              </a:tblGrid>
              <a:tr h="589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/>
                        <a:t>특징</a:t>
                      </a:r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/>
                        <a:t>내용</a:t>
                      </a:r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472048"/>
                  </a:ext>
                </a:extLst>
              </a:tr>
              <a:tr h="589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/>
                        <a:t>플랫폼</a:t>
                      </a:r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/>
                        <a:t>저전력</a:t>
                      </a:r>
                      <a:r>
                        <a:rPr lang="en-US" altLang="ko-KR" sz="2800" smtClean="0"/>
                        <a:t>,</a:t>
                      </a:r>
                      <a:r>
                        <a:rPr lang="en-US" altLang="ko-KR" sz="2800" baseline="0" smtClean="0"/>
                        <a:t> </a:t>
                      </a:r>
                      <a:r>
                        <a:rPr lang="ko-KR" altLang="en-US" sz="2800" baseline="0" smtClean="0"/>
                        <a:t>고성능</a:t>
                      </a:r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054201"/>
                  </a:ext>
                </a:extLst>
              </a:tr>
              <a:tr h="589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/>
                        <a:t>구현 중점</a:t>
                      </a:r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/>
                        <a:t>속도</a:t>
                      </a:r>
                      <a:r>
                        <a:rPr lang="en-US" altLang="ko-KR" sz="2800" smtClean="0"/>
                        <a:t>, </a:t>
                      </a:r>
                      <a:r>
                        <a:rPr lang="ko-KR" altLang="en-US" sz="2800" smtClean="0"/>
                        <a:t>코드 크기</a:t>
                      </a:r>
                      <a:r>
                        <a:rPr lang="en-US" altLang="ko-KR" sz="2800" smtClean="0"/>
                        <a:t>, RAM </a:t>
                      </a:r>
                      <a:r>
                        <a:rPr lang="ko-KR" altLang="en-US" sz="2800" smtClean="0"/>
                        <a:t>크기</a:t>
                      </a:r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141820"/>
                  </a:ext>
                </a:extLst>
              </a:tr>
              <a:tr h="589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/>
                        <a:t>확장성</a:t>
                      </a:r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smtClean="0"/>
                        <a:t>C</a:t>
                      </a:r>
                      <a:r>
                        <a:rPr lang="ko-KR" altLang="en-US" sz="2800" smtClean="0"/>
                        <a:t>언어</a:t>
                      </a:r>
                      <a:r>
                        <a:rPr lang="en-US" altLang="ko-KR" sz="2800" smtClean="0"/>
                        <a:t>, </a:t>
                      </a:r>
                      <a:r>
                        <a:rPr lang="ko-KR" altLang="en-US" sz="2800" smtClean="0"/>
                        <a:t>어셈블리</a:t>
                      </a:r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533535"/>
                  </a:ext>
                </a:extLst>
              </a:tr>
              <a:tr h="589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smtClean="0"/>
                        <a:t>병렬 처리</a:t>
                      </a:r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smtClean="0"/>
                        <a:t>SIMD, SIMT, Superscalar</a:t>
                      </a:r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619756"/>
                  </a:ext>
                </a:extLst>
              </a:tr>
              <a:tr h="589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smtClean="0"/>
                        <a:t>Crypto </a:t>
                      </a:r>
                      <a:r>
                        <a:rPr lang="ko-KR" altLang="en-US" sz="2800" smtClean="0"/>
                        <a:t>가속기</a:t>
                      </a:r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smtClean="0"/>
                        <a:t>AES, SHA</a:t>
                      </a:r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431106"/>
                  </a:ext>
                </a:extLst>
              </a:tr>
              <a:tr h="589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err="1" smtClean="0"/>
                        <a:t>부채널</a:t>
                      </a:r>
                      <a:r>
                        <a:rPr lang="ko-KR" altLang="en-US" sz="2800" smtClean="0"/>
                        <a:t> 방지</a:t>
                      </a:r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smtClean="0"/>
                        <a:t>Simple Power Analysis,</a:t>
                      </a:r>
                      <a:r>
                        <a:rPr lang="en-US" altLang="ko-KR" sz="2800" baseline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2800" baseline="0" smtClean="0"/>
                        <a:t>Timing Attack, Fault Attack</a:t>
                      </a:r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13297"/>
                  </a:ext>
                </a:extLst>
              </a:tr>
              <a:tr h="589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smtClean="0"/>
                        <a:t>TEE</a:t>
                      </a:r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smtClean="0"/>
                        <a:t>Intel SGX, ARM </a:t>
                      </a:r>
                      <a:r>
                        <a:rPr lang="en-US" altLang="ko-KR" sz="2800" err="1" smtClean="0"/>
                        <a:t>Trustzone</a:t>
                      </a:r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710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63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최적화 암호 구현 첫걸음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첫걸음 이미지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3" b="2815"/>
          <a:stretch/>
        </p:blipFill>
        <p:spPr bwMode="auto">
          <a:xfrm>
            <a:off x="0" y="0"/>
            <a:ext cx="12192000" cy="686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639812"/>
            <a:ext cx="3361267" cy="6581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mtClean="0">
                <a:solidFill>
                  <a:schemeClr val="tx1"/>
                </a:solidFill>
              </a:rPr>
              <a:t>암호 구현 첫걸음</a:t>
            </a:r>
            <a:endParaRPr lang="ko-KR" altLang="en-US" sz="3200" b="1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8763" y="3107743"/>
            <a:ext cx="2599267" cy="121073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</a:rPr>
              <a:t>암호 구조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69193" y="3107742"/>
            <a:ext cx="2599267" cy="121073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</a:rPr>
              <a:t>프로그래밍 언어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79623" y="3107742"/>
            <a:ext cx="2599267" cy="121073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</a:rPr>
              <a:t>플랫폼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290053" y="3107742"/>
            <a:ext cx="2599267" cy="121073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</a:rPr>
              <a:t>벤치 마크</a:t>
            </a:r>
            <a:endParaRPr lang="ko-KR" alt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3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암호 구조</a:t>
            </a:r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16200000">
            <a:off x="-2052284" y="3357914"/>
            <a:ext cx="5488645" cy="71263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Bottom-up</a:t>
            </a: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30500" y="1320800"/>
            <a:ext cx="6671734" cy="914400"/>
          </a:xfrm>
          <a:prstGeom prst="roundRect">
            <a:avLst/>
          </a:prstGeom>
          <a:solidFill>
            <a:srgbClr val="30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mtClean="0">
                <a:solidFill>
                  <a:schemeClr val="bg1"/>
                </a:solidFill>
              </a:rPr>
              <a:t>프로토콜 </a:t>
            </a:r>
            <a:r>
              <a:rPr lang="en-US" altLang="ko-KR" sz="2800" b="1" smtClean="0">
                <a:solidFill>
                  <a:schemeClr val="bg1"/>
                </a:solidFill>
              </a:rPr>
              <a:t>| SSL/TLS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730500" y="3378200"/>
            <a:ext cx="6671734" cy="914400"/>
          </a:xfrm>
          <a:prstGeom prst="roundRect">
            <a:avLst/>
          </a:prstGeom>
          <a:solidFill>
            <a:srgbClr val="417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mtClean="0">
                <a:solidFill>
                  <a:schemeClr val="bg1"/>
                </a:solidFill>
              </a:rPr>
              <a:t>암호 모듈 </a:t>
            </a:r>
            <a:r>
              <a:rPr lang="en-US" altLang="ko-KR" sz="2800" b="1" smtClean="0">
                <a:solidFill>
                  <a:schemeClr val="bg1"/>
                </a:solidFill>
              </a:rPr>
              <a:t>| LEA, LSH, RSA, ECC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30500" y="5435600"/>
            <a:ext cx="6671734" cy="914400"/>
          </a:xfrm>
          <a:prstGeom prst="roundRect">
            <a:avLst/>
          </a:prstGeom>
          <a:solidFill>
            <a:srgbClr val="519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mtClean="0">
                <a:solidFill>
                  <a:schemeClr val="bg1"/>
                </a:solidFill>
              </a:rPr>
              <a:t>기본 연산자</a:t>
            </a:r>
            <a:r>
              <a:rPr lang="en-US" altLang="ko-KR" sz="2800" b="1" smtClean="0">
                <a:solidFill>
                  <a:schemeClr val="bg1"/>
                </a:solidFill>
              </a:rPr>
              <a:t> | </a:t>
            </a:r>
            <a:r>
              <a:rPr lang="ko-KR" altLang="en-US" sz="2800" b="1" smtClean="0">
                <a:solidFill>
                  <a:schemeClr val="bg1"/>
                </a:solidFill>
              </a:rPr>
              <a:t>덧셈</a:t>
            </a:r>
            <a:r>
              <a:rPr lang="en-US" altLang="ko-KR" sz="2800" b="1" smtClean="0">
                <a:solidFill>
                  <a:schemeClr val="bg1"/>
                </a:solidFill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</a:rPr>
              <a:t>뺄셈</a:t>
            </a:r>
            <a:r>
              <a:rPr lang="en-US" altLang="ko-KR" sz="2800" b="1" smtClean="0">
                <a:solidFill>
                  <a:schemeClr val="bg1"/>
                </a:solidFill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</a:rPr>
              <a:t>곱셈</a:t>
            </a:r>
            <a:r>
              <a:rPr lang="en-US" altLang="ko-KR" sz="2800" b="1" smtClean="0">
                <a:solidFill>
                  <a:schemeClr val="bg1"/>
                </a:solidFill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</a:rPr>
              <a:t>나눗셈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5400000">
            <a:off x="8679438" y="3357916"/>
            <a:ext cx="5488645" cy="712638"/>
          </a:xfrm>
          <a:prstGeom prst="rightArrow">
            <a:avLst/>
          </a:prstGeom>
          <a:gradFill flip="none" rotWithShape="1">
            <a:gsLst>
              <a:gs pos="10000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Top-down</a:t>
            </a:r>
            <a:endParaRPr lang="ko-KR" altLang="en-US"/>
          </a:p>
        </p:txBody>
      </p:sp>
      <p:cxnSp>
        <p:nvCxnSpPr>
          <p:cNvPr id="13" name="직선 연결선 12"/>
          <p:cNvCxnSpPr>
            <a:stCxn id="9" idx="2"/>
            <a:endCxn id="10" idx="0"/>
          </p:cNvCxnSpPr>
          <p:nvPr/>
        </p:nvCxnSpPr>
        <p:spPr>
          <a:xfrm>
            <a:off x="6066367" y="4292600"/>
            <a:ext cx="0" cy="1143000"/>
          </a:xfrm>
          <a:prstGeom prst="line">
            <a:avLst/>
          </a:prstGeom>
          <a:ln w="50800">
            <a:solidFill>
              <a:srgbClr val="4A8E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9" idx="0"/>
            <a:endCxn id="8" idx="2"/>
          </p:cNvCxnSpPr>
          <p:nvPr/>
        </p:nvCxnSpPr>
        <p:spPr>
          <a:xfrm flipV="1">
            <a:off x="6066367" y="2235200"/>
            <a:ext cx="0" cy="1143000"/>
          </a:xfrm>
          <a:prstGeom prst="line">
            <a:avLst/>
          </a:prstGeom>
          <a:ln w="50800">
            <a:solidFill>
              <a:srgbClr val="3A7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95999" y="4633267"/>
            <a:ext cx="437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solidFill>
                  <a:srgbClr val="FF0000"/>
                </a:solidFill>
              </a:rPr>
              <a:t>어셈블리</a:t>
            </a:r>
            <a:r>
              <a:rPr lang="ko-KR" altLang="en-US" sz="2400" b="1" smtClean="0"/>
              <a:t> </a:t>
            </a:r>
            <a:r>
              <a:rPr lang="en-US" altLang="ko-KR" sz="2400" b="1" smtClean="0"/>
              <a:t>/ C / Java / Python</a:t>
            </a:r>
            <a:endParaRPr lang="ko-KR" altLang="en-US" sz="2400" b="1"/>
          </a:p>
        </p:txBody>
      </p:sp>
      <p:sp>
        <p:nvSpPr>
          <p:cNvPr id="17" name="TextBox 16"/>
          <p:cNvSpPr txBox="1"/>
          <p:nvPr/>
        </p:nvSpPr>
        <p:spPr>
          <a:xfrm>
            <a:off x="6096000" y="2586090"/>
            <a:ext cx="26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C</a:t>
            </a:r>
            <a:r>
              <a:rPr lang="ko-KR" altLang="en-US" sz="2400" b="1" smtClean="0"/>
              <a:t> </a:t>
            </a:r>
            <a:r>
              <a:rPr lang="en-US" altLang="ko-KR" sz="2400" b="1" smtClean="0"/>
              <a:t>/ Java / Python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553846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122349" y="4947554"/>
            <a:ext cx="11880760" cy="35966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rot="10800000">
            <a:off x="122348" y="2032572"/>
            <a:ext cx="11880761" cy="359664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189" y="17530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저급 언어</a:t>
            </a:r>
            <a:endParaRPr lang="en-US" altLang="ko-KR" b="1" smtClean="0"/>
          </a:p>
        </p:txBody>
      </p:sp>
      <p:sp>
        <p:nvSpPr>
          <p:cNvPr id="7" name="TextBox 6"/>
          <p:cNvSpPr txBox="1"/>
          <p:nvPr/>
        </p:nvSpPr>
        <p:spPr>
          <a:xfrm>
            <a:off x="10474463" y="520583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고급 언어</a:t>
            </a:r>
            <a:endParaRPr lang="ko-KR" altLang="en-US" b="1"/>
          </a:p>
        </p:txBody>
      </p:sp>
      <p:pic>
        <p:nvPicPr>
          <p:cNvPr id="7174" name="Picture 6" descr="Do you code in assembly language? You need this sticker on your laptop. | Assembly  language, Samsung galaxy wallpaper, Galaxy wallpaper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16" y="2740736"/>
            <a:ext cx="1938866" cy="19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0" descr="Java Logo 733*733 transprent Png Free Download - Area, Text, Number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1920" y="2997698"/>
            <a:ext cx="1518480" cy="1518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/>
              <a:t>011001100011110</a:t>
            </a:r>
            <a:endParaRPr lang="ko-KR" altLang="en-US" sz="3200" b="1"/>
          </a:p>
        </p:txBody>
      </p:sp>
      <p:pic>
        <p:nvPicPr>
          <p:cNvPr id="7186" name="Picture 18" descr="C programming Icon of Flat style - Available in SVG, PNG, EPS, AI &amp; Icon  fo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36" y="2855157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The Python Logo | Python Software Foun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464" y="3093128"/>
            <a:ext cx="3930536" cy="13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Java (programming language)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1" y="2343743"/>
            <a:ext cx="1423496" cy="260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22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</a:t>
            </a:r>
            <a:r>
              <a:rPr lang="ko-KR" altLang="en-US" smtClean="0"/>
              <a:t>언어 </a:t>
            </a:r>
            <a:r>
              <a:rPr lang="en-US" altLang="ko-KR" smtClean="0"/>
              <a:t>(64-</a:t>
            </a:r>
            <a:r>
              <a:rPr lang="ko-KR" altLang="en-US" smtClean="0"/>
              <a:t>비트 곱셈 연산 비교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3" y="1152525"/>
            <a:ext cx="5751052" cy="505777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510866" y="3081247"/>
            <a:ext cx="1972733" cy="120032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mul C0, A, B</a:t>
            </a:r>
          </a:p>
          <a:p>
            <a:r>
              <a:rPr lang="en-US" altLang="ko-KR" b="1" smtClean="0"/>
              <a:t>umulh C1, A, B</a:t>
            </a:r>
          </a:p>
          <a:p>
            <a:endParaRPr lang="en-US" altLang="ko-KR"/>
          </a:p>
          <a:p>
            <a:r>
              <a:rPr lang="ko-KR" altLang="en-US" smtClean="0"/>
              <a:t>어셈블리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49172" y="584096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</a:t>
            </a:r>
            <a:r>
              <a:rPr lang="ko-KR" altLang="en-US" smtClean="0"/>
              <a:t>언어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9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플랫폼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146322" y="1152525"/>
            <a:ext cx="6634516" cy="5057775"/>
          </a:xfrm>
        </p:spPr>
        <p:txBody>
          <a:bodyPr anchor="ctr">
            <a:normAutofit lnSpcReduction="10000"/>
          </a:bodyPr>
          <a:lstStyle/>
          <a:p>
            <a:r>
              <a:rPr lang="ko-KR" altLang="en-US" b="1" smtClean="0"/>
              <a:t>지원하는 명령어 셋</a:t>
            </a:r>
            <a:endParaRPr lang="en-US" altLang="ko-KR" b="1" smtClean="0"/>
          </a:p>
          <a:p>
            <a:pPr lvl="1"/>
            <a:r>
              <a:rPr lang="en-US" altLang="ko-KR" smtClean="0"/>
              <a:t>SISD, SIMD, Integer, Floating, Crypto</a:t>
            </a:r>
          </a:p>
          <a:p>
            <a:endParaRPr lang="en-US" altLang="ko-KR" b="1"/>
          </a:p>
          <a:p>
            <a:r>
              <a:rPr lang="ko-KR" altLang="en-US" b="1"/>
              <a:t>레지스터의 </a:t>
            </a:r>
            <a:r>
              <a:rPr lang="ko-KR" altLang="en-US" b="1" smtClean="0"/>
              <a:t>수</a:t>
            </a:r>
            <a:endParaRPr lang="en-US" altLang="ko-KR" b="1" smtClean="0"/>
          </a:p>
          <a:p>
            <a:pPr lvl="1"/>
            <a:r>
              <a:rPr lang="ko-KR" altLang="en-US" smtClean="0"/>
              <a:t>일반 용도</a:t>
            </a:r>
            <a:r>
              <a:rPr lang="en-US" altLang="ko-KR" smtClean="0"/>
              <a:t>, </a:t>
            </a:r>
            <a:r>
              <a:rPr lang="ko-KR" altLang="en-US" smtClean="0"/>
              <a:t>특수 용도</a:t>
            </a:r>
            <a:endParaRPr lang="en-US" altLang="ko-KR"/>
          </a:p>
          <a:p>
            <a:endParaRPr lang="en-US" altLang="ko-KR" b="1"/>
          </a:p>
          <a:p>
            <a:r>
              <a:rPr lang="ko-KR" altLang="en-US" b="1" smtClean="0"/>
              <a:t>파이프라이닝</a:t>
            </a:r>
            <a:endParaRPr lang="en-US" altLang="ko-KR" b="1" smtClean="0"/>
          </a:p>
          <a:p>
            <a:pPr lvl="1"/>
            <a:r>
              <a:rPr lang="ko-KR" altLang="en-US" smtClean="0"/>
              <a:t>파이프라이닝 구조</a:t>
            </a:r>
            <a:endParaRPr lang="en-US" altLang="ko-KR" smtClean="0"/>
          </a:p>
          <a:p>
            <a:endParaRPr lang="en-US" altLang="ko-KR" b="1" smtClean="0"/>
          </a:p>
          <a:p>
            <a:r>
              <a:rPr lang="ko-KR" altLang="en-US" b="1" smtClean="0"/>
              <a:t>메모리 크기</a:t>
            </a:r>
            <a:endParaRPr lang="en-US" altLang="ko-KR" b="1" smtClean="0"/>
          </a:p>
          <a:p>
            <a:pPr lvl="1"/>
            <a:r>
              <a:rPr lang="en-US" altLang="ko-KR" smtClean="0"/>
              <a:t>ROM</a:t>
            </a:r>
            <a:r>
              <a:rPr lang="ko-KR" altLang="en-US" smtClean="0"/>
              <a:t>과 </a:t>
            </a:r>
            <a:r>
              <a:rPr lang="en-US" altLang="ko-KR" smtClean="0"/>
              <a:t>RAM </a:t>
            </a:r>
            <a:r>
              <a:rPr lang="ko-KR" altLang="en-US" smtClean="0"/>
              <a:t>크기</a:t>
            </a:r>
            <a:endParaRPr lang="en-US" altLang="ko-KR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3" y="1152525"/>
            <a:ext cx="4735159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21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벤치마크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r>
              <a:rPr lang="ko-KR" altLang="en-US" b="1" smtClean="0"/>
              <a:t>벤치마크의 목적</a:t>
            </a:r>
            <a:endParaRPr lang="en-US" altLang="ko-KR" b="1" smtClean="0"/>
          </a:p>
          <a:p>
            <a:pPr lvl="1"/>
            <a:r>
              <a:rPr lang="ko-KR" altLang="en-US" smtClean="0"/>
              <a:t>특정 프로그램 </a:t>
            </a:r>
            <a:r>
              <a:rPr lang="en-US" altLang="ko-KR" smtClean="0"/>
              <a:t>(</a:t>
            </a:r>
            <a:r>
              <a:rPr lang="ko-KR" altLang="en-US" smtClean="0"/>
              <a:t>암호</a:t>
            </a:r>
            <a:r>
              <a:rPr lang="en-US" altLang="ko-KR" smtClean="0"/>
              <a:t>)</a:t>
            </a:r>
            <a:r>
              <a:rPr lang="ko-KR" altLang="en-US" smtClean="0"/>
              <a:t>를 객관적인 지표 </a:t>
            </a:r>
            <a:r>
              <a:rPr lang="en-US" altLang="ko-KR" smtClean="0"/>
              <a:t>(</a:t>
            </a:r>
            <a:r>
              <a:rPr lang="ko-KR" altLang="en-US" smtClean="0"/>
              <a:t>구현 환경 및 기법</a:t>
            </a:r>
            <a:r>
              <a:rPr lang="en-US" altLang="ko-KR" smtClean="0"/>
              <a:t>)</a:t>
            </a:r>
            <a:r>
              <a:rPr lang="ko-KR" altLang="en-US" smtClean="0"/>
              <a:t>에 따라 성능 분석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 b="1" smtClean="0"/>
              <a:t>벤치마크 플랫폼</a:t>
            </a:r>
            <a:endParaRPr lang="en-US" altLang="ko-KR" b="1" smtClean="0"/>
          </a:p>
          <a:p>
            <a:pPr lvl="1"/>
            <a:r>
              <a:rPr lang="ko-KR" altLang="en-US" smtClean="0"/>
              <a:t>객관성 증진과 테스트 용이성을 위해 개발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ko-KR" altLang="en-US" b="1" smtClean="0"/>
              <a:t>대표적인 벤치마크</a:t>
            </a:r>
            <a:endParaRPr lang="en-US" altLang="ko-KR" b="1" smtClean="0"/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021662" y="4554220"/>
          <a:ext cx="101486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735">
                  <a:extLst>
                    <a:ext uri="{9D8B030D-6E8A-4147-A177-3AD203B41FA5}">
                      <a16:colId xmlns:a16="http://schemas.microsoft.com/office/drawing/2014/main" val="1010496460"/>
                    </a:ext>
                  </a:extLst>
                </a:gridCol>
                <a:gridCol w="2029735">
                  <a:extLst>
                    <a:ext uri="{9D8B030D-6E8A-4147-A177-3AD203B41FA5}">
                      <a16:colId xmlns:a16="http://schemas.microsoft.com/office/drawing/2014/main" val="2176169529"/>
                    </a:ext>
                  </a:extLst>
                </a:gridCol>
                <a:gridCol w="2029735">
                  <a:extLst>
                    <a:ext uri="{9D8B030D-6E8A-4147-A177-3AD203B41FA5}">
                      <a16:colId xmlns:a16="http://schemas.microsoft.com/office/drawing/2014/main" val="1147870007"/>
                    </a:ext>
                  </a:extLst>
                </a:gridCol>
                <a:gridCol w="2029735">
                  <a:extLst>
                    <a:ext uri="{9D8B030D-6E8A-4147-A177-3AD203B41FA5}">
                      <a16:colId xmlns:a16="http://schemas.microsoft.com/office/drawing/2014/main" val="3147385429"/>
                    </a:ext>
                  </a:extLst>
                </a:gridCol>
                <a:gridCol w="2029735">
                  <a:extLst>
                    <a:ext uri="{9D8B030D-6E8A-4147-A177-3AD203B41FA5}">
                      <a16:colId xmlns:a16="http://schemas.microsoft.com/office/drawing/2014/main" val="1184383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벤치마크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SUPERCOP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FELICS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pqm4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OpenSSL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8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플랫폼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Intel </a:t>
                      </a:r>
                    </a:p>
                    <a:p>
                      <a:pPr algn="ctr" latinLnBrk="1"/>
                      <a:r>
                        <a:rPr lang="en-US" altLang="ko-KR" smtClean="0"/>
                        <a:t>ARM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AVR</a:t>
                      </a:r>
                    </a:p>
                    <a:p>
                      <a:pPr algn="ctr" latinLnBrk="1"/>
                      <a:r>
                        <a:rPr lang="en-US" altLang="ko-KR" smtClean="0"/>
                        <a:t>MSP430</a:t>
                      </a:r>
                    </a:p>
                    <a:p>
                      <a:pPr algn="ctr" latinLnBrk="1"/>
                      <a:r>
                        <a:rPr lang="en-US" altLang="ko-KR" smtClean="0"/>
                        <a:t>ARM Cortex-M3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ARM Cortex-M4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Intel</a:t>
                      </a:r>
                    </a:p>
                    <a:p>
                      <a:pPr algn="ctr" latinLnBrk="1"/>
                      <a:r>
                        <a:rPr lang="en-US" altLang="ko-KR" smtClean="0"/>
                        <a:t>ARM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19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암호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모든 암호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블록 암호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양자 내성 암호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모든 암호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880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63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벤치마크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 smtClean="0"/>
              <a:t>SUPERCOP </a:t>
            </a:r>
            <a:r>
              <a:rPr lang="en-US" altLang="ko-KR"/>
              <a:t>(</a:t>
            </a:r>
            <a:r>
              <a:rPr lang="en-US" altLang="ko-KR">
                <a:hlinkClick r:id="rId2"/>
              </a:rPr>
              <a:t>https://bench.cr.yp.to/supercop.html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9" y="993009"/>
            <a:ext cx="6215527" cy="53768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68" y="993009"/>
            <a:ext cx="4566489" cy="53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갤럭시노트20, 7일부터 사전 예약 진행 &lt; 생활문화 &lt; POP &lt; 기사본문 - 라이센스뉴스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8" b="3920"/>
          <a:stretch/>
        </p:blipFill>
        <p:spPr bwMode="auto">
          <a:xfrm>
            <a:off x="5538775" y="1"/>
            <a:ext cx="6653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애니악 : 네이버 블로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8"/>
          <a:stretch/>
        </p:blipFill>
        <p:spPr bwMode="auto">
          <a:xfrm>
            <a:off x="0" y="-33553"/>
            <a:ext cx="5611384" cy="689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114800" y="4072175"/>
            <a:ext cx="2993168" cy="423583"/>
            <a:chOff x="4114800" y="3422276"/>
            <a:chExt cx="2993168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4114800" y="3422276"/>
                  <a:ext cx="1496584" cy="914400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smtClean="0">
                      <a:solidFill>
                        <a:srgbClr val="FF0000"/>
                      </a:solidFill>
                    </a:rPr>
                    <a:t>167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a14:m>
                  <a:endParaRPr lang="ko-KR" altLang="en-US" b="1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800" y="3422276"/>
                  <a:ext cx="1496584" cy="914400"/>
                </a:xfrm>
                <a:prstGeom prst="rect">
                  <a:avLst/>
                </a:prstGeom>
                <a:blipFill>
                  <a:blip r:embed="rId4"/>
                  <a:stretch>
                    <a:fillRect b="-188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직사각형 8"/>
            <p:cNvSpPr/>
            <p:nvPr/>
          </p:nvSpPr>
          <p:spPr>
            <a:xfrm>
              <a:off x="5611384" y="3422276"/>
              <a:ext cx="1496584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/>
                <a:t>6.9 inch</a:t>
              </a:r>
              <a:endParaRPr lang="ko-KR" altLang="en-US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114800" y="2503373"/>
            <a:ext cx="2993168" cy="423583"/>
            <a:chOff x="4114800" y="3422276"/>
            <a:chExt cx="2993168" cy="914400"/>
          </a:xfrm>
        </p:grpSpPr>
        <p:sp>
          <p:nvSpPr>
            <p:cNvPr id="12" name="직사각형 11"/>
            <p:cNvSpPr/>
            <p:nvPr/>
          </p:nvSpPr>
          <p:spPr>
            <a:xfrm>
              <a:off x="4114800" y="3422276"/>
              <a:ext cx="1496584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rgbClr val="FF0000"/>
                  </a:solidFill>
                </a:rPr>
                <a:t>27 ton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611384" y="3422276"/>
              <a:ext cx="1496584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/>
                <a:t>208 g</a:t>
              </a:r>
              <a:endParaRPr lang="ko-KR" altLang="en-US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114800" y="934571"/>
            <a:ext cx="2993168" cy="423583"/>
            <a:chOff x="4114800" y="3422276"/>
            <a:chExt cx="2993168" cy="914400"/>
          </a:xfrm>
        </p:grpSpPr>
        <p:sp>
          <p:nvSpPr>
            <p:cNvPr id="15" name="직사각형 14"/>
            <p:cNvSpPr/>
            <p:nvPr/>
          </p:nvSpPr>
          <p:spPr>
            <a:xfrm>
              <a:off x="4114800" y="3422276"/>
              <a:ext cx="1496584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smtClean="0">
                  <a:solidFill>
                    <a:srgbClr val="FF0000"/>
                  </a:solidFill>
                </a:rPr>
                <a:t>1945</a:t>
              </a:r>
              <a:endParaRPr lang="ko-KR" altLang="en-US" sz="2400" b="1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11384" y="3422276"/>
              <a:ext cx="1496584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smtClean="0"/>
                <a:t>2020</a:t>
              </a:r>
              <a:endParaRPr lang="ko-KR" altLang="en-US" sz="2400" b="1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114800" y="5640977"/>
            <a:ext cx="2993168" cy="423583"/>
            <a:chOff x="4114800" y="3422276"/>
            <a:chExt cx="2993168" cy="914400"/>
          </a:xfrm>
        </p:grpSpPr>
        <p:sp>
          <p:nvSpPr>
            <p:cNvPr id="18" name="직사각형 17"/>
            <p:cNvSpPr/>
            <p:nvPr/>
          </p:nvSpPr>
          <p:spPr>
            <a:xfrm>
              <a:off x="4114800" y="3422276"/>
              <a:ext cx="1496584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rgbClr val="FF0000"/>
                  </a:solidFill>
                </a:rPr>
                <a:t>150 kW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611384" y="3422276"/>
              <a:ext cx="1496584" cy="914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/>
                <a:t>4,500 mAh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43823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맺음말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진로탐색] 4차 산업혁명 시대의 최고 유망 직업 정보보안전문가 : 네이버 포스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2" b="19380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639812"/>
            <a:ext cx="1759639" cy="6581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mtClean="0">
                <a:solidFill>
                  <a:schemeClr val="tx1"/>
                </a:solidFill>
              </a:rPr>
              <a:t>맺음말</a:t>
            </a:r>
            <a:endParaRPr lang="ko-KR" altLang="en-US" sz="3200" b="1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59640" y="3107743"/>
            <a:ext cx="2599267" cy="121073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</a:rPr>
              <a:t>지속적인 암호 구현 수요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770070" y="3107743"/>
            <a:ext cx="2599267" cy="121073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</a:rPr>
              <a:t>암호 엔지니어 전문성 배양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780500" y="3107743"/>
            <a:ext cx="2599267" cy="121073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</a:rPr>
              <a:t>암호에 대한 </a:t>
            </a:r>
            <a:endParaRPr lang="en-US" altLang="ko-KR" sz="24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smtClean="0">
                <a:solidFill>
                  <a:schemeClr val="tx1"/>
                </a:solidFill>
              </a:rPr>
              <a:t>지속적인 관심</a:t>
            </a:r>
            <a:endParaRPr lang="ko-KR" alt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52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새로운 도전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smtClean="0"/>
              <a:t>무어의 법칙의 종말</a:t>
            </a:r>
            <a:endParaRPr lang="en-US" altLang="ko-KR" b="1" smtClean="0"/>
          </a:p>
          <a:p>
            <a:pPr lvl="1"/>
            <a:r>
              <a:rPr lang="en-US" altLang="ko-KR" smtClean="0"/>
              <a:t>18</a:t>
            </a:r>
            <a:r>
              <a:rPr lang="ko-KR" altLang="en-US" smtClean="0"/>
              <a:t>개월마다 반도체 집적회로의 성능이 </a:t>
            </a:r>
            <a:r>
              <a:rPr lang="en-US" altLang="ko-KR" smtClean="0"/>
              <a:t>2</a:t>
            </a:r>
            <a:r>
              <a:rPr lang="ko-KR" altLang="en-US" smtClean="0"/>
              <a:t>배로 증가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en-US" altLang="ko-KR" smtClean="0"/>
              <a:t>2010</a:t>
            </a:r>
            <a:r>
              <a:rPr lang="ko-KR" altLang="en-US" smtClean="0"/>
              <a:t>년대 후반 한계에 봉착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ym typeface="Wingdings" panose="05000000000000000000" pitchFamily="2" charset="2"/>
              </a:rPr>
              <a:t>많은 프로세서 탑재로 성능 개선</a:t>
            </a:r>
            <a:r>
              <a:rPr lang="en-US" altLang="ko-KR" smtClean="0">
                <a:sym typeface="Wingdings" panose="05000000000000000000" pitchFamily="2" charset="2"/>
              </a:rPr>
              <a:t/>
            </a:r>
            <a:br>
              <a:rPr lang="en-US" altLang="ko-KR" smtClean="0">
                <a:sym typeface="Wingdings" panose="05000000000000000000" pitchFamily="2" charset="2"/>
              </a:rPr>
            </a:b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ym typeface="Wingdings" panose="05000000000000000000" pitchFamily="2" charset="2"/>
              </a:rPr>
              <a:t>컴퓨터 거대화와 대규모 전력 소모</a:t>
            </a:r>
            <a:endParaRPr lang="en-US" altLang="ko-KR" smtClean="0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 smtClean="0"/>
              <a:t>성능 개선을 위한 새로운 패러다임 필요</a:t>
            </a:r>
            <a:endParaRPr lang="en-US" altLang="ko-KR" smtClean="0"/>
          </a:p>
          <a:p>
            <a:pPr lvl="1"/>
            <a:endParaRPr lang="ko-KR" altLang="en-US"/>
          </a:p>
        </p:txBody>
      </p:sp>
      <p:pic>
        <p:nvPicPr>
          <p:cNvPr id="1026" name="Picture 2" descr="https://upload.wikimedia.org/wikipedia/commons/0/06/Moore_Law_diagram_%282004%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98" y="1680883"/>
            <a:ext cx="5673531" cy="485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집적회로란? (Intergrated Circuit : IC) (직접회로 종류, 분류, 특징, 형태, 타입)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50" y="4497440"/>
            <a:ext cx="2203478" cy="171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52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Roche - Quantum computers - Calculating the unimagin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969910"/>
            <a:ext cx="2655794" cy="5813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mtClean="0">
                <a:solidFill>
                  <a:srgbClr val="00B0F0"/>
                </a:solidFill>
              </a:rPr>
              <a:t>양자 컴퓨터</a:t>
            </a:r>
            <a:endParaRPr lang="ko-KR" altLang="en-US" sz="3200" b="1">
              <a:solidFill>
                <a:srgbClr val="00B0F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732073"/>
            <a:ext cx="8915400" cy="11523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>
                <a:solidFill>
                  <a:srgbClr val="FF0000"/>
                </a:solidFill>
              </a:rPr>
              <a:t>2017</a:t>
            </a:r>
            <a:r>
              <a:rPr lang="ko-KR" altLang="en-US" sz="3200" b="1">
                <a:solidFill>
                  <a:srgbClr val="FF0000"/>
                </a:solidFill>
              </a:rPr>
              <a:t>년 </a:t>
            </a:r>
            <a:r>
              <a:rPr lang="en-US" altLang="ko-KR" sz="3200" b="1">
                <a:solidFill>
                  <a:srgbClr val="FF0000"/>
                </a:solidFill>
              </a:rPr>
              <a:t>10</a:t>
            </a:r>
            <a:r>
              <a:rPr lang="ko-KR" altLang="en-US" sz="3200" b="1">
                <a:solidFill>
                  <a:srgbClr val="FF0000"/>
                </a:solidFill>
              </a:rPr>
              <a:t>월 </a:t>
            </a:r>
            <a:r>
              <a:rPr lang="en-US" altLang="ko-KR" sz="3200" b="1">
                <a:solidFill>
                  <a:srgbClr val="FF0000"/>
                </a:solidFill>
              </a:rPr>
              <a:t>23</a:t>
            </a:r>
            <a:r>
              <a:rPr lang="ko-KR" altLang="en-US" sz="3200" b="1">
                <a:solidFill>
                  <a:srgbClr val="FF0000"/>
                </a:solidFill>
              </a:rPr>
              <a:t>일 </a:t>
            </a:r>
            <a:endParaRPr lang="en-US" altLang="ko-KR" sz="3200" b="1" smtClean="0">
              <a:solidFill>
                <a:srgbClr val="FF0000"/>
              </a:solidFill>
            </a:endParaRPr>
          </a:p>
          <a:p>
            <a:r>
              <a:rPr lang="en-US" altLang="ko-KR" sz="3200" b="1" smtClean="0"/>
              <a:t>IBM</a:t>
            </a:r>
            <a:r>
              <a:rPr lang="ko-KR" altLang="en-US" sz="3200" b="1"/>
              <a:t>에서 </a:t>
            </a:r>
            <a:r>
              <a:rPr lang="en-US" altLang="ko-KR" sz="3200" b="1"/>
              <a:t>49 </a:t>
            </a:r>
            <a:r>
              <a:rPr lang="ko-KR" altLang="en-US" sz="3200" b="1"/>
              <a:t>큐비트 양자컴퓨터 </a:t>
            </a:r>
            <a:r>
              <a:rPr lang="ko-KR" altLang="en-US" sz="3200" b="1" smtClean="0"/>
              <a:t>시뮬레이션 </a:t>
            </a:r>
            <a:r>
              <a:rPr lang="ko-KR" altLang="en-US" sz="3200" b="1"/>
              <a:t>성공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3197803"/>
            <a:ext cx="5607424" cy="11523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>
                <a:solidFill>
                  <a:srgbClr val="FF0000"/>
                </a:solidFill>
              </a:rPr>
              <a:t>2018</a:t>
            </a:r>
            <a:r>
              <a:rPr lang="ko-KR" altLang="en-US" sz="3200" b="1">
                <a:solidFill>
                  <a:srgbClr val="FF0000"/>
                </a:solidFill>
              </a:rPr>
              <a:t>년 </a:t>
            </a:r>
            <a:r>
              <a:rPr lang="en-US" altLang="ko-KR" sz="3200" b="1">
                <a:solidFill>
                  <a:srgbClr val="FF0000"/>
                </a:solidFill>
              </a:rPr>
              <a:t>3</a:t>
            </a:r>
            <a:r>
              <a:rPr lang="ko-KR" altLang="en-US" sz="3200" b="1">
                <a:solidFill>
                  <a:srgbClr val="FF0000"/>
                </a:solidFill>
              </a:rPr>
              <a:t>월 </a:t>
            </a:r>
            <a:endParaRPr lang="en-US" altLang="ko-KR" sz="3200" b="1" smtClean="0">
              <a:solidFill>
                <a:srgbClr val="FF0000"/>
              </a:solidFill>
            </a:endParaRPr>
          </a:p>
          <a:p>
            <a:r>
              <a:rPr lang="ko-KR" altLang="en-US" sz="3200" b="1" smtClean="0"/>
              <a:t>구글에서 </a:t>
            </a:r>
            <a:r>
              <a:rPr lang="en-US" altLang="ko-KR" sz="3200" b="1"/>
              <a:t>72 </a:t>
            </a:r>
            <a:r>
              <a:rPr lang="ko-KR" altLang="en-US" sz="3200" b="1"/>
              <a:t>큐빗 칩을 선보임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1" y="4663532"/>
            <a:ext cx="11927541" cy="10850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smtClean="0">
                <a:solidFill>
                  <a:srgbClr val="FF0000"/>
                </a:solidFill>
              </a:rPr>
              <a:t>2019</a:t>
            </a:r>
            <a:r>
              <a:rPr lang="ko-KR" altLang="en-US" sz="3200" b="1">
                <a:solidFill>
                  <a:srgbClr val="FF0000"/>
                </a:solidFill>
              </a:rPr>
              <a:t>년 </a:t>
            </a:r>
            <a:r>
              <a:rPr lang="en-US" altLang="ko-KR" sz="3200" b="1">
                <a:solidFill>
                  <a:srgbClr val="FF0000"/>
                </a:solidFill>
              </a:rPr>
              <a:t>1</a:t>
            </a:r>
            <a:r>
              <a:rPr lang="ko-KR" altLang="en-US" sz="3200" b="1">
                <a:solidFill>
                  <a:srgbClr val="FF0000"/>
                </a:solidFill>
              </a:rPr>
              <a:t>월 </a:t>
            </a:r>
            <a:endParaRPr lang="en-US" altLang="ko-KR" sz="3200" b="1" smtClean="0">
              <a:solidFill>
                <a:srgbClr val="FF0000"/>
              </a:solidFill>
            </a:endParaRPr>
          </a:p>
          <a:p>
            <a:r>
              <a:rPr lang="en-US" altLang="ko-KR" sz="3200" b="1" smtClean="0"/>
              <a:t>IBM</a:t>
            </a:r>
            <a:r>
              <a:rPr lang="ko-KR" altLang="en-US" sz="3200" b="1"/>
              <a:t>에서 </a:t>
            </a:r>
            <a:r>
              <a:rPr lang="en-US" altLang="ko-KR" sz="3200" b="1"/>
              <a:t>IBM Q (20</a:t>
            </a:r>
            <a:r>
              <a:rPr lang="ko-KR" altLang="en-US" sz="3200" b="1"/>
              <a:t>큐빗</a:t>
            </a:r>
            <a:r>
              <a:rPr lang="en-US" altLang="ko-KR" sz="3200" b="1"/>
              <a:t>)</a:t>
            </a:r>
            <a:r>
              <a:rPr lang="ko-KR" altLang="en-US" sz="3200" b="1"/>
              <a:t>라는 최초의 상용 양자 컴퓨터를 선보임</a:t>
            </a:r>
          </a:p>
        </p:txBody>
      </p:sp>
    </p:spTree>
    <p:extLst>
      <p:ext uri="{BB962C8B-B14F-4D97-AF65-F5344CB8AC3E}">
        <p14:creationId xmlns:p14="http://schemas.microsoft.com/office/powerpoint/2010/main" val="3838280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 컴퓨터의 출현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0405" y="1145241"/>
            <a:ext cx="11369675" cy="3505200"/>
          </a:xfrm>
        </p:spPr>
        <p:txBody>
          <a:bodyPr>
            <a:normAutofit/>
          </a:bodyPr>
          <a:lstStyle/>
          <a:p>
            <a:r>
              <a:rPr lang="en-US" altLang="ko-KR" b="1" smtClean="0"/>
              <a:t>2019</a:t>
            </a:r>
            <a:r>
              <a:rPr lang="ko-KR" altLang="en-US" b="1" smtClean="0"/>
              <a:t>년 </a:t>
            </a:r>
            <a:r>
              <a:rPr lang="en-US" altLang="ko-KR" b="1" smtClean="0"/>
              <a:t>10</a:t>
            </a:r>
            <a:r>
              <a:rPr lang="ko-KR" altLang="en-US" b="1" smtClean="0"/>
              <a:t>월 </a:t>
            </a:r>
            <a:r>
              <a:rPr lang="en-US" altLang="ko-KR" b="1" smtClean="0"/>
              <a:t>23</a:t>
            </a:r>
            <a:r>
              <a:rPr lang="ko-KR" altLang="en-US" b="1" smtClean="0"/>
              <a:t>일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구글 양자컴퓨터 </a:t>
            </a:r>
            <a:r>
              <a:rPr lang="en-US" altLang="ko-KR" dirty="0" smtClean="0"/>
              <a:t>supremacy</a:t>
            </a:r>
            <a:r>
              <a:rPr lang="ko-KR" altLang="en-US" dirty="0" smtClean="0"/>
              <a:t> 발표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어려운 난수성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슈퍼컴퓨터 </a:t>
            </a:r>
            <a:r>
              <a:rPr lang="en-US" altLang="ko-KR" dirty="0" smtClean="0">
                <a:sym typeface="Wingdings"/>
              </a:rPr>
              <a:t>(10,000</a:t>
            </a:r>
            <a:r>
              <a:rPr lang="ko-KR" altLang="en-US" dirty="0" smtClean="0">
                <a:sym typeface="Wingdings"/>
              </a:rPr>
              <a:t>년</a:t>
            </a:r>
            <a:r>
              <a:rPr lang="en-US" altLang="ko-KR" dirty="0" smtClean="0">
                <a:sym typeface="Wingdings"/>
              </a:rPr>
              <a:t>)</a:t>
            </a:r>
            <a:r>
              <a:rPr lang="ko-KR" altLang="en-US" dirty="0" smtClean="0">
                <a:sym typeface="Wingdings"/>
              </a:rPr>
              <a:t> </a:t>
            </a:r>
            <a:r>
              <a:rPr lang="en-US" altLang="ko-KR" dirty="0" smtClean="0">
                <a:sym typeface="Wingdings"/>
              </a:rPr>
              <a:t>vs </a:t>
            </a:r>
            <a:r>
              <a:rPr lang="ko-KR" altLang="en-US" dirty="0" smtClean="0">
                <a:sym typeface="Wingdings"/>
              </a:rPr>
              <a:t>양자컴퓨터 </a:t>
            </a:r>
            <a:r>
              <a:rPr lang="en-US" altLang="ko-KR" dirty="0" smtClean="0">
                <a:sym typeface="Wingdings"/>
              </a:rPr>
              <a:t>(3</a:t>
            </a:r>
            <a:r>
              <a:rPr lang="ko-KR" altLang="en-US" dirty="0" smtClean="0">
                <a:sym typeface="Wingdings"/>
              </a:rPr>
              <a:t>분 </a:t>
            </a:r>
            <a:r>
              <a:rPr lang="en-US" altLang="ko-KR" dirty="0" smtClean="0">
                <a:sym typeface="Wingdings"/>
              </a:rPr>
              <a:t>20</a:t>
            </a:r>
            <a:r>
              <a:rPr lang="ko-KR" altLang="en-US" dirty="0" smtClean="0">
                <a:sym typeface="Wingdings"/>
              </a:rPr>
              <a:t>초</a:t>
            </a:r>
            <a:r>
              <a:rPr lang="en-US" altLang="ko-KR" dirty="0" smtClean="0">
                <a:sym typeface="Wingdings"/>
              </a:rPr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761" y="1405217"/>
            <a:ext cx="3449856" cy="46101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 descr="íë¹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35" y="3072785"/>
            <a:ext cx="5365377" cy="294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56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 컴퓨터의 구성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smtClean="0"/>
              <a:t>양자 </a:t>
            </a:r>
            <a:r>
              <a:rPr lang="ko-KR" altLang="en-US" b="1" dirty="0" smtClean="0"/>
              <a:t>중첩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인자는 </a:t>
            </a:r>
            <a:r>
              <a:rPr lang="ko-KR" altLang="en-US" b="1" dirty="0" smtClean="0">
                <a:solidFill>
                  <a:srgbClr val="FF0000"/>
                </a:solidFill>
              </a:rPr>
              <a:t>여러 상태를 확률적</a:t>
            </a:r>
            <a:r>
              <a:rPr lang="ko-KR" altLang="en-US" dirty="0" smtClean="0"/>
              <a:t>으로 가지고 있음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측정 시 단 </a:t>
            </a:r>
            <a:r>
              <a:rPr lang="ko-KR" altLang="en-US" b="1" dirty="0" smtClean="0"/>
              <a:t>하나의 상태</a:t>
            </a:r>
            <a:r>
              <a:rPr lang="ko-KR" altLang="en-US" dirty="0" smtClean="0"/>
              <a:t>로 결정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 smtClean="0"/>
              <a:t>양자 얽힘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과거에 상호작용</a:t>
            </a:r>
            <a:r>
              <a:rPr lang="ko-KR" altLang="en-US" dirty="0" smtClean="0"/>
              <a:t>했던 입자들이 어떤 </a:t>
            </a:r>
            <a:r>
              <a:rPr lang="ko-KR" altLang="en-US" b="1" dirty="0" smtClean="0"/>
              <a:t>특별한 관계를 유지</a:t>
            </a:r>
            <a:r>
              <a:rPr lang="ko-KR" altLang="en-US" dirty="0" smtClean="0"/>
              <a:t>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입자의 특성을 </a:t>
            </a:r>
            <a:r>
              <a:rPr lang="ko-KR" altLang="en-US" b="1" dirty="0" smtClean="0"/>
              <a:t>측정했을 때 멀리 떨어진 다른 한 입자의 특성</a:t>
            </a:r>
            <a:r>
              <a:rPr lang="ko-KR" altLang="en-US" dirty="0" smtClean="0"/>
              <a:t>이 즉시 바뀜</a:t>
            </a:r>
            <a:endParaRPr lang="ko-KR" altLang="en-US" dirty="0"/>
          </a:p>
        </p:txBody>
      </p:sp>
      <p:pic>
        <p:nvPicPr>
          <p:cNvPr id="4" name="Picture 2" descr="quantum supremacy googl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90" y="4329112"/>
            <a:ext cx="4969786" cy="217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구글 양자 컴퓨터 시카모어칩 '양자우위' 달성 | 사이언스모니터 | The Science Mon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201" y="4557118"/>
            <a:ext cx="2275727" cy="156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3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st quantum cryptography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152525"/>
            <a:ext cx="1918011" cy="16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현대 암호의 위기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b="1" smtClean="0"/>
              <a:t>쇼어 알고리즘</a:t>
            </a:r>
            <a:endParaRPr lang="en-US" altLang="ko-KR" b="1" smtClean="0"/>
          </a:p>
          <a:p>
            <a:pPr lvl="1"/>
            <a:r>
              <a:rPr lang="ko-KR" altLang="en-US" smtClean="0"/>
              <a:t>현대 </a:t>
            </a:r>
            <a:r>
              <a:rPr lang="ko-KR" altLang="en-US"/>
              <a:t>암호</a:t>
            </a:r>
            <a:r>
              <a:rPr lang="en-US" altLang="ko-KR"/>
              <a:t> </a:t>
            </a:r>
            <a:r>
              <a:rPr lang="en-US" altLang="ko-KR" b="1"/>
              <a:t>RSA/ECC</a:t>
            </a:r>
            <a:r>
              <a:rPr lang="ko-KR" altLang="en-US" b="1"/>
              <a:t>는 소인수 분해</a:t>
            </a:r>
            <a:r>
              <a:rPr lang="en-US" altLang="ko-KR" b="1"/>
              <a:t>/</a:t>
            </a:r>
            <a:r>
              <a:rPr lang="ko-KR" altLang="en-US" b="1"/>
              <a:t>이산 대수 문제</a:t>
            </a:r>
            <a:r>
              <a:rPr lang="ko-KR" altLang="en-US"/>
              <a:t>에 기반</a:t>
            </a:r>
            <a:endParaRPr lang="en-US" altLang="ko-KR"/>
          </a:p>
          <a:p>
            <a:pPr lvl="1"/>
            <a:r>
              <a:rPr lang="ko-KR" altLang="en-US" smtClean="0"/>
              <a:t>하지만 </a:t>
            </a:r>
            <a:r>
              <a:rPr lang="ko-KR" altLang="en-US" b="1"/>
              <a:t>양자 컴퓨터</a:t>
            </a:r>
            <a:r>
              <a:rPr lang="ko-KR" altLang="en-US"/>
              <a:t> 상에서는 순식간에 소인수 분해가 </a:t>
            </a:r>
            <a:r>
              <a:rPr lang="ko-KR" altLang="en-US" smtClean="0"/>
              <a:t>됨</a:t>
            </a:r>
            <a:endParaRPr lang="en-US" altLang="ko-KR" smtClean="0"/>
          </a:p>
          <a:p>
            <a:pPr lvl="1"/>
            <a:r>
              <a:rPr lang="ko-KR" altLang="en-US" smtClean="0"/>
              <a:t>현대 공개키 알고리즘은 더 이상 사용 불가능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b="1" smtClean="0"/>
              <a:t>공개키 암호에 대한 차선책</a:t>
            </a:r>
            <a:endParaRPr lang="en-US" altLang="ko-KR" b="1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32" y="3934390"/>
            <a:ext cx="5405487" cy="139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6679649" y="2867934"/>
            <a:ext cx="4839562" cy="3524981"/>
            <a:chOff x="1308465" y="3681412"/>
            <a:chExt cx="6146277" cy="447675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465" y="3749251"/>
              <a:ext cx="2927564" cy="405212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5317" y="3681412"/>
              <a:ext cx="3019425" cy="447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580118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1051</Words>
  <Application>Microsoft Office PowerPoint</Application>
  <PresentationFormat>와이드스크린</PresentationFormat>
  <Paragraphs>289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맑은 고딕</vt:lpstr>
      <vt:lpstr>함초롬돋움</vt:lpstr>
      <vt:lpstr>Arial</vt:lpstr>
      <vt:lpstr>Cambria Math</vt:lpstr>
      <vt:lpstr>Wingdings</vt:lpstr>
      <vt:lpstr>CryptoCraft 테마</vt:lpstr>
      <vt:lpstr>제목 테마</vt:lpstr>
      <vt:lpstr>양자컴퓨터 &amp;  임베디드 구현 특강</vt:lpstr>
      <vt:lpstr>PowerPoint 프레젠테이션</vt:lpstr>
      <vt:lpstr>PowerPoint 프레젠테이션</vt:lpstr>
      <vt:lpstr>PowerPoint 프레젠테이션</vt:lpstr>
      <vt:lpstr>새로운 도전</vt:lpstr>
      <vt:lpstr>PowerPoint 프레젠테이션</vt:lpstr>
      <vt:lpstr>양자 컴퓨터의 출현</vt:lpstr>
      <vt:lpstr>양자 컴퓨터의 구성</vt:lpstr>
      <vt:lpstr>현대 암호의 위기</vt:lpstr>
      <vt:lpstr>현대 암호의 위기</vt:lpstr>
      <vt:lpstr>양자 회로 프로그래밍</vt:lpstr>
      <vt:lpstr>핵심 양자 회로</vt:lpstr>
      <vt:lpstr>AES 블록 암호</vt:lpstr>
      <vt:lpstr>Grover on AES</vt:lpstr>
      <vt:lpstr>Grover on AES</vt:lpstr>
      <vt:lpstr>Grover on AES</vt:lpstr>
      <vt:lpstr>Grover on AES</vt:lpstr>
      <vt:lpstr>Grover on AES</vt:lpstr>
      <vt:lpstr>Grover on Korean Block Cipher</vt:lpstr>
      <vt:lpstr>Grover on Korean Block Cipher</vt:lpstr>
      <vt:lpstr>Multivariate 양자 내성 암호</vt:lpstr>
      <vt:lpstr>Multivariate 양자 내성 암호</vt:lpstr>
      <vt:lpstr>Grover on Multivariate</vt:lpstr>
      <vt:lpstr>Grover on Multivariate</vt:lpstr>
      <vt:lpstr>PowerPoint 프레젠테이션</vt:lpstr>
      <vt:lpstr>암호의 종류</vt:lpstr>
      <vt:lpstr>암호 구현?</vt:lpstr>
      <vt:lpstr>사물 인터넷의 분류</vt:lpstr>
      <vt:lpstr>고성능 사물 VS 저전력 사물</vt:lpstr>
      <vt:lpstr>PowerPoint 프레젠테이션</vt:lpstr>
      <vt:lpstr>PowerPoint 프레젠테이션</vt:lpstr>
      <vt:lpstr>SW 기반 암호 구현</vt:lpstr>
      <vt:lpstr>최적화 암호 구현 첫걸음</vt:lpstr>
      <vt:lpstr>암호 구조</vt:lpstr>
      <vt:lpstr>프로그래밍 언어</vt:lpstr>
      <vt:lpstr>프로그래밍 언어 (64-비트 곱셈 연산 비교)</vt:lpstr>
      <vt:lpstr>플랫폼</vt:lpstr>
      <vt:lpstr>벤치마크</vt:lpstr>
      <vt:lpstr>벤치마크: SUPERCOP (https://bench.cr.yp.to/supercop.html)</vt:lpstr>
      <vt:lpstr>맺음말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info</cp:lastModifiedBy>
  <cp:revision>168</cp:revision>
  <dcterms:created xsi:type="dcterms:W3CDTF">2019-03-05T04:29:07Z</dcterms:created>
  <dcterms:modified xsi:type="dcterms:W3CDTF">2020-10-10T07:31:43Z</dcterms:modified>
</cp:coreProperties>
</file>